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8"/>
  </p:notesMasterIdLst>
  <p:handoutMasterIdLst>
    <p:handoutMasterId r:id="rId19"/>
  </p:handoutMasterIdLst>
  <p:sldIdLst>
    <p:sldId id="256" r:id="rId2"/>
    <p:sldId id="338" r:id="rId3"/>
    <p:sldId id="279" r:id="rId4"/>
    <p:sldId id="281" r:id="rId5"/>
    <p:sldId id="283" r:id="rId6"/>
    <p:sldId id="284" r:id="rId7"/>
    <p:sldId id="285" r:id="rId8"/>
    <p:sldId id="286" r:id="rId9"/>
    <p:sldId id="287" r:id="rId10"/>
    <p:sldId id="336" r:id="rId11"/>
    <p:sldId id="306" r:id="rId12"/>
    <p:sldId id="301" r:id="rId13"/>
    <p:sldId id="290" r:id="rId14"/>
    <p:sldId id="329" r:id="rId15"/>
    <p:sldId id="302" r:id="rId16"/>
    <p:sldId id="33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dy Dunlop" initials="JD" lastIdx="8" clrIdx="0"/>
  <p:cmAuthor id="1" name="David Millar" initials="DM" lastIdx="5"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FFFFFF"/>
    <a:srgbClr val="F8F8F8"/>
    <a:srgbClr val="EAEAE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71195" autoAdjust="0"/>
  </p:normalViewPr>
  <p:slideViewPr>
    <p:cSldViewPr snapToGrid="0" snapToObjects="1">
      <p:cViewPr varScale="1">
        <p:scale>
          <a:sx n="79" d="100"/>
          <a:sy n="79" d="100"/>
        </p:scale>
        <p:origin x="-19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FILEDEV\UserFiles\PMR%20New%20Folders\5080_%20Accountability%20Pillar%20Implementation%20-%20Committees\5080_%2060_PAAC\PAAC%20fall%202009\meeting%20materials\presentations\Accountability%20Pillar\materials%20for%20presentation\Chart%20Data.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Sheet1!$A$278</c:f>
              <c:strCache>
                <c:ptCount val="1"/>
                <c:pt idx="0">
                  <c:v>All Students</c:v>
                </c:pt>
              </c:strCache>
            </c:strRef>
          </c:tx>
          <c:spPr>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c:spPr>
          <c:marker>
            <c:symbol val="square"/>
            <c:size val="11"/>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c:spPr>
          </c:marker>
          <c:dLbls>
            <c:txPr>
              <a:bodyPr/>
              <a:lstStyle/>
              <a:p>
                <a:pPr>
                  <a:defRPr sz="1200">
                    <a:solidFill>
                      <a:srgbClr val="A47700"/>
                    </a:solidFill>
                  </a:defRPr>
                </a:pPr>
                <a:endParaRPr lang="en-US"/>
              </a:p>
            </c:txPr>
            <c:dLblPos val="t"/>
            <c:showLegendKey val="0"/>
            <c:showVal val="1"/>
            <c:showCatName val="0"/>
            <c:showSerName val="0"/>
            <c:showPercent val="0"/>
            <c:showBubbleSize val="0"/>
            <c:showLeaderLines val="0"/>
          </c:dLbls>
          <c:cat>
            <c:strRef>
              <c:f>Sheet1!$B$277:$D$277</c:f>
              <c:strCache>
                <c:ptCount val="3"/>
                <c:pt idx="0">
                  <c:v>2005/06</c:v>
                </c:pt>
                <c:pt idx="1">
                  <c:v>2006/07</c:v>
                </c:pt>
                <c:pt idx="2">
                  <c:v>2007/08</c:v>
                </c:pt>
              </c:strCache>
            </c:strRef>
          </c:cat>
          <c:val>
            <c:numRef>
              <c:f>Sheet1!$B$278:$D$278</c:f>
              <c:numCache>
                <c:formatCode>0.0</c:formatCode>
                <c:ptCount val="3"/>
                <c:pt idx="0">
                  <c:v>70.400000000000006</c:v>
                </c:pt>
                <c:pt idx="1">
                  <c:v>71</c:v>
                </c:pt>
                <c:pt idx="2">
                  <c:v>70.7</c:v>
                </c:pt>
              </c:numCache>
            </c:numRef>
          </c:val>
          <c:smooth val="0"/>
        </c:ser>
        <c:ser>
          <c:idx val="1"/>
          <c:order val="1"/>
          <c:tx>
            <c:strRef>
              <c:f>Sheet1!$A$279</c:f>
              <c:strCache>
                <c:ptCount val="1"/>
                <c:pt idx="0">
                  <c:v>ESL</c:v>
                </c:pt>
              </c:strCache>
            </c:strRef>
          </c:tx>
          <c:spPr>
            <a:ln w="25400" cap="flat" cmpd="sng" algn="ctr">
              <a:solidFill>
                <a:schemeClr val="accent5">
                  <a:shade val="50000"/>
                </a:schemeClr>
              </a:solidFill>
              <a:prstDash val="solid"/>
            </a:ln>
            <a:effectLst/>
          </c:spPr>
          <c:marker>
            <c:symbol val="diamond"/>
            <c:size val="13"/>
            <c:spPr>
              <a:solidFill>
                <a:schemeClr val="accent5"/>
              </a:solidFill>
              <a:ln w="25400" cap="flat" cmpd="sng" algn="ctr">
                <a:solidFill>
                  <a:schemeClr val="accent5">
                    <a:shade val="50000"/>
                  </a:schemeClr>
                </a:solidFill>
                <a:prstDash val="solid"/>
              </a:ln>
              <a:effectLst/>
            </c:spPr>
          </c:marker>
          <c:dLbls>
            <c:txPr>
              <a:bodyPr/>
              <a:lstStyle/>
              <a:p>
                <a:pPr>
                  <a:defRPr sz="1200">
                    <a:solidFill>
                      <a:srgbClr val="0070C0"/>
                    </a:solidFill>
                  </a:defRPr>
                </a:pPr>
                <a:endParaRPr lang="en-US"/>
              </a:p>
            </c:txPr>
            <c:dLblPos val="t"/>
            <c:showLegendKey val="0"/>
            <c:showVal val="1"/>
            <c:showCatName val="0"/>
            <c:showSerName val="0"/>
            <c:showPercent val="0"/>
            <c:showBubbleSize val="0"/>
            <c:showLeaderLines val="0"/>
          </c:dLbls>
          <c:cat>
            <c:strRef>
              <c:f>Sheet1!$B$277:$D$277</c:f>
              <c:strCache>
                <c:ptCount val="3"/>
                <c:pt idx="0">
                  <c:v>2005/06</c:v>
                </c:pt>
                <c:pt idx="1">
                  <c:v>2006/07</c:v>
                </c:pt>
                <c:pt idx="2">
                  <c:v>2007/08</c:v>
                </c:pt>
              </c:strCache>
            </c:strRef>
          </c:cat>
          <c:val>
            <c:numRef>
              <c:f>Sheet1!$B$279:$D$279</c:f>
              <c:numCache>
                <c:formatCode>0.0</c:formatCode>
                <c:ptCount val="3"/>
                <c:pt idx="0">
                  <c:v>50.2</c:v>
                </c:pt>
                <c:pt idx="1">
                  <c:v>41.2</c:v>
                </c:pt>
                <c:pt idx="2">
                  <c:v>52.9</c:v>
                </c:pt>
              </c:numCache>
            </c:numRef>
          </c:val>
          <c:smooth val="0"/>
        </c:ser>
        <c:ser>
          <c:idx val="2"/>
          <c:order val="2"/>
          <c:tx>
            <c:strRef>
              <c:f>Sheet1!$A$280</c:f>
              <c:strCache>
                <c:ptCount val="1"/>
                <c:pt idx="0">
                  <c:v>FNMI</c:v>
                </c:pt>
              </c:strCache>
            </c:strRef>
          </c:tx>
          <c:spPr>
            <a:ln w="53975"/>
          </c:spPr>
          <c:marker>
            <c:spPr>
              <a:solidFill>
                <a:srgbClr val="77B800"/>
              </a:solidFill>
            </c:spPr>
          </c:marker>
          <c:dLbls>
            <c:txPr>
              <a:bodyPr/>
              <a:lstStyle/>
              <a:p>
                <a:pPr>
                  <a:defRPr sz="1200">
                    <a:solidFill>
                      <a:schemeClr val="accent3">
                        <a:lumMod val="75000"/>
                      </a:schemeClr>
                    </a:solidFill>
                  </a:defRPr>
                </a:pPr>
                <a:endParaRPr lang="en-US"/>
              </a:p>
            </c:txPr>
            <c:dLblPos val="b"/>
            <c:showLegendKey val="0"/>
            <c:showVal val="1"/>
            <c:showCatName val="0"/>
            <c:showSerName val="0"/>
            <c:showPercent val="0"/>
            <c:showBubbleSize val="0"/>
            <c:showLeaderLines val="0"/>
          </c:dLbls>
          <c:cat>
            <c:strRef>
              <c:f>Sheet1!$B$277:$D$277</c:f>
              <c:strCache>
                <c:ptCount val="3"/>
                <c:pt idx="0">
                  <c:v>2005/06</c:v>
                </c:pt>
                <c:pt idx="1">
                  <c:v>2006/07</c:v>
                </c:pt>
                <c:pt idx="2">
                  <c:v>2007/08</c:v>
                </c:pt>
              </c:strCache>
            </c:strRef>
          </c:cat>
          <c:val>
            <c:numRef>
              <c:f>Sheet1!$B$280:$D$280</c:f>
              <c:numCache>
                <c:formatCode>0.0</c:formatCode>
                <c:ptCount val="3"/>
                <c:pt idx="0">
                  <c:v>34.6</c:v>
                </c:pt>
                <c:pt idx="1">
                  <c:v>36.4</c:v>
                </c:pt>
                <c:pt idx="2">
                  <c:v>36.4</c:v>
                </c:pt>
              </c:numCache>
            </c:numRef>
          </c:val>
          <c:smooth val="0"/>
        </c:ser>
        <c:dLbls>
          <c:showLegendKey val="0"/>
          <c:showVal val="0"/>
          <c:showCatName val="0"/>
          <c:showSerName val="0"/>
          <c:showPercent val="0"/>
          <c:showBubbleSize val="0"/>
        </c:dLbls>
        <c:marker val="1"/>
        <c:smooth val="0"/>
        <c:axId val="48459136"/>
        <c:axId val="48465024"/>
      </c:lineChart>
      <c:catAx>
        <c:axId val="48459136"/>
        <c:scaling>
          <c:orientation val="minMax"/>
        </c:scaling>
        <c:delete val="0"/>
        <c:axPos val="b"/>
        <c:majorTickMark val="out"/>
        <c:minorTickMark val="none"/>
        <c:tickLblPos val="nextTo"/>
        <c:crossAx val="48465024"/>
        <c:crosses val="autoZero"/>
        <c:auto val="1"/>
        <c:lblAlgn val="ctr"/>
        <c:lblOffset val="100"/>
        <c:noMultiLvlLbl val="0"/>
      </c:catAx>
      <c:valAx>
        <c:axId val="48465024"/>
        <c:scaling>
          <c:orientation val="minMax"/>
        </c:scaling>
        <c:delete val="0"/>
        <c:axPos val="l"/>
        <c:majorGridlines>
          <c:spPr>
            <a:ln>
              <a:solidFill>
                <a:schemeClr val="bg1">
                  <a:lumMod val="95000"/>
                </a:schemeClr>
              </a:solidFill>
            </a:ln>
          </c:spPr>
        </c:majorGridlines>
        <c:numFmt formatCode="0" sourceLinked="0"/>
        <c:majorTickMark val="out"/>
        <c:minorTickMark val="none"/>
        <c:tickLblPos val="nextTo"/>
        <c:crossAx val="48459136"/>
        <c:crosses val="autoZero"/>
        <c:crossBetween val="between"/>
      </c:valAx>
    </c:plotArea>
    <c:legend>
      <c:legendPos val="r"/>
      <c:layout/>
      <c:overlay val="0"/>
    </c:legend>
    <c:plotVisOnly val="1"/>
    <c:dispBlanksAs val="gap"/>
    <c:showDLblsOverMax val="0"/>
  </c:chart>
  <c:spPr>
    <a:ln>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7BEDC2-79E7-4FEA-9C4D-1CF358F30741}" type="datetimeFigureOut">
              <a:rPr lang="en-US" smtClean="0"/>
              <a:pPr/>
              <a:t>6/20/2016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80DDE81-F9D6-4455-B885-1C3A270CBD68}" type="slidenum">
              <a:rPr lang="en-US" smtClean="0"/>
              <a:pPr/>
              <a:t>‹#›</a:t>
            </a:fld>
            <a:endParaRPr lang="en-US"/>
          </a:p>
        </p:txBody>
      </p:sp>
    </p:spTree>
    <p:extLst>
      <p:ext uri="{BB962C8B-B14F-4D97-AF65-F5344CB8AC3E}">
        <p14:creationId xmlns:p14="http://schemas.microsoft.com/office/powerpoint/2010/main" val="622002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A9CC15-D340-C54D-A018-8A162A134652}" type="datetimeFigureOut">
              <a:rPr lang="en-US" smtClean="0"/>
              <a:pPr/>
              <a:t>6/20/2016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DAF32B-8B38-C54F-A165-7A1947BF3F1B}" type="slidenum">
              <a:rPr lang="en-US" smtClean="0"/>
              <a:pPr/>
              <a:t>‹#›</a:t>
            </a:fld>
            <a:endParaRPr lang="en-US"/>
          </a:p>
        </p:txBody>
      </p:sp>
    </p:spTree>
    <p:extLst>
      <p:ext uri="{BB962C8B-B14F-4D97-AF65-F5344CB8AC3E}">
        <p14:creationId xmlns:p14="http://schemas.microsoft.com/office/powerpoint/2010/main" val="30722362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This </a:t>
            </a:r>
            <a:r>
              <a:rPr lang="en-US" baseline="0" dirty="0" smtClean="0"/>
              <a:t>resource is response to calls for support in weaving First Nation, M</a:t>
            </a:r>
            <a:r>
              <a:rPr lang="en-US" baseline="0" dirty="0" smtClean="0">
                <a:latin typeface="Helvetica" pitchFamily="-1" charset="0"/>
              </a:rPr>
              <a:t>é</a:t>
            </a:r>
            <a:r>
              <a:rPr lang="en-US" baseline="0" dirty="0" smtClean="0"/>
              <a:t>tis and Inuit content, perspectives and experiences into the Alberta curriculum.</a:t>
            </a:r>
          </a:p>
          <a:p>
            <a:endParaRPr lang="en-US" baseline="0" dirty="0" smtClean="0"/>
          </a:p>
          <a:p>
            <a:r>
              <a:rPr lang="en-US" baseline="0" dirty="0" smtClean="0"/>
              <a:t>This resource is intended to be used by teachers, administrators, parents/guardians, and stakeholders in enhancing their knowledge and understanding of First Nation, M</a:t>
            </a:r>
            <a:r>
              <a:rPr lang="en-US" baseline="0" dirty="0" smtClean="0">
                <a:latin typeface="Helvetica" pitchFamily="-1" charset="0"/>
              </a:rPr>
              <a:t>é</a:t>
            </a:r>
            <a:r>
              <a:rPr lang="en-US" baseline="0" dirty="0" smtClean="0"/>
              <a:t>tis and Inuit content, perspectives and experiences. </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0DAF32B-8B38-C54F-A165-7A1947BF3F1B}" type="slidenum">
              <a:rPr lang="en-US" smtClean="0"/>
              <a:pPr/>
              <a:t>1</a:t>
            </a:fld>
            <a:endParaRPr lang="en-US"/>
          </a:p>
        </p:txBody>
      </p:sp>
    </p:spTree>
    <p:extLst>
      <p:ext uri="{BB962C8B-B14F-4D97-AF65-F5344CB8AC3E}">
        <p14:creationId xmlns:p14="http://schemas.microsoft.com/office/powerpoint/2010/main" val="1078537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Alberta Education has had</a:t>
            </a:r>
            <a:r>
              <a:rPr lang="en-US" baseline="0" dirty="0" smtClean="0"/>
              <a:t> </a:t>
            </a:r>
            <a:r>
              <a:rPr lang="en-US" baseline="0" dirty="0" smtClean="0">
                <a:latin typeface="Helvetica" pitchFamily="-1" charset="0"/>
              </a:rPr>
              <a:t>First Nations, Métis and Inuit student </a:t>
            </a:r>
            <a:r>
              <a:rPr lang="en-US" baseline="0" dirty="0" smtClean="0"/>
              <a:t>achievement as a focus since 1985 with the publication of </a:t>
            </a:r>
            <a:r>
              <a:rPr lang="en-US" i="1" baseline="0" dirty="0" smtClean="0"/>
              <a:t>Native Education in Alberta Schools</a:t>
            </a:r>
            <a:r>
              <a:rPr lang="en-US" baseline="0" dirty="0" smtClean="0"/>
              <a:t>. In 2002, Alberta Education created the </a:t>
            </a:r>
            <a:r>
              <a:rPr lang="en-US" i="1" baseline="0" dirty="0" smtClean="0"/>
              <a:t>FNMI Policy Framework</a:t>
            </a:r>
            <a:r>
              <a:rPr lang="en-US" baseline="0" dirty="0" smtClean="0"/>
              <a:t>, which eventually led to Goal Three of the </a:t>
            </a:r>
            <a:r>
              <a:rPr lang="en-US" i="1" baseline="0" dirty="0" smtClean="0"/>
              <a:t>2011–2014 Education Business Plan</a:t>
            </a:r>
            <a:r>
              <a:rPr lang="en-US" baseline="0" dirty="0" smtClean="0"/>
              <a:t>: “Success for First Nations, Métis and Inuit students.”  </a:t>
            </a:r>
            <a:endParaRPr lang="en-US" dirty="0"/>
          </a:p>
        </p:txBody>
      </p:sp>
      <p:sp>
        <p:nvSpPr>
          <p:cNvPr id="4" name="Slide Number Placeholder 3"/>
          <p:cNvSpPr>
            <a:spLocks noGrp="1"/>
          </p:cNvSpPr>
          <p:nvPr>
            <p:ph type="sldNum" sz="quarter" idx="10"/>
          </p:nvPr>
        </p:nvSpPr>
        <p:spPr/>
        <p:txBody>
          <a:bodyPr/>
          <a:lstStyle/>
          <a:p>
            <a:fld id="{00DAF32B-8B38-C54F-A165-7A1947BF3F1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In the education system</a:t>
            </a:r>
            <a:r>
              <a:rPr lang="en-US" baseline="0" dirty="0" smtClean="0"/>
              <a:t> our goal is success for every student through collaboration education. In order for our </a:t>
            </a:r>
            <a:r>
              <a:rPr lang="en-US" baseline="0" dirty="0" smtClean="0">
                <a:latin typeface="Helvetica" pitchFamily="-1" charset="0"/>
              </a:rPr>
              <a:t>First Nation, Métis and Inuit </a:t>
            </a:r>
            <a:r>
              <a:rPr lang="en-US" baseline="0" dirty="0" smtClean="0"/>
              <a:t>students to achieve success, we need to meet their needs. It is believed that to best address the needs of our First Nations, Métis and Inuit population, we need to learn more about these diverse cultures. The </a:t>
            </a:r>
            <a:r>
              <a:rPr lang="en-US" i="0" baseline="0" dirty="0" smtClean="0"/>
              <a:t>Walking Together </a:t>
            </a:r>
            <a:r>
              <a:rPr lang="en-US" baseline="0" dirty="0" smtClean="0"/>
              <a:t>resource was created and designed to guide teachers, administrators and school boards as they seek to find ways to incorporate </a:t>
            </a:r>
            <a:r>
              <a:rPr lang="en-US" baseline="0" dirty="0" smtClean="0">
                <a:latin typeface="Helvetica" pitchFamily="-1" charset="0"/>
              </a:rPr>
              <a:t>First Nations, Métis and Inuit </a:t>
            </a:r>
            <a:r>
              <a:rPr lang="en-US" baseline="0" dirty="0" smtClean="0"/>
              <a:t>content, perspectives and ways of knowing into their classrooms, schools and jurisdictions.  </a:t>
            </a:r>
            <a:endParaRPr lang="en-US" dirty="0"/>
          </a:p>
        </p:txBody>
      </p:sp>
      <p:sp>
        <p:nvSpPr>
          <p:cNvPr id="4" name="Slide Number Placeholder 3"/>
          <p:cNvSpPr>
            <a:spLocks noGrp="1"/>
          </p:cNvSpPr>
          <p:nvPr>
            <p:ph type="sldNum" sz="quarter" idx="10"/>
          </p:nvPr>
        </p:nvSpPr>
        <p:spPr/>
        <p:txBody>
          <a:bodyPr/>
          <a:lstStyle/>
          <a:p>
            <a:fld id="{00DAF32B-8B38-C54F-A165-7A1947BF3F1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This resource is for the intended use of teachers, administers</a:t>
            </a:r>
            <a:r>
              <a:rPr lang="en-US" baseline="0" dirty="0" smtClean="0"/>
              <a:t> and adult stakeholders; it is not intended for classroom use or student instruction.</a:t>
            </a:r>
            <a:endParaRPr lang="en-US" dirty="0"/>
          </a:p>
        </p:txBody>
      </p:sp>
      <p:sp>
        <p:nvSpPr>
          <p:cNvPr id="4" name="Slide Number Placeholder 3"/>
          <p:cNvSpPr>
            <a:spLocks noGrp="1"/>
          </p:cNvSpPr>
          <p:nvPr>
            <p:ph type="sldNum" sz="quarter" idx="10"/>
          </p:nvPr>
        </p:nvSpPr>
        <p:spPr/>
        <p:txBody>
          <a:bodyPr/>
          <a:lstStyle/>
          <a:p>
            <a:fld id="{00DAF32B-8B38-C54F-A165-7A1947BF3F1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 resource was created for use by administrators, teachers, community</a:t>
            </a:r>
            <a:r>
              <a:rPr lang="en-US" baseline="0" dirty="0" smtClean="0"/>
              <a:t> members, parents/guardians and education stakeholders.</a:t>
            </a:r>
          </a:p>
          <a:p>
            <a:endParaRPr lang="en-US" dirty="0" smtClean="0"/>
          </a:p>
          <a:p>
            <a:r>
              <a:rPr lang="en-US" dirty="0" smtClean="0"/>
              <a:t>It is hoped that that the resource will</a:t>
            </a:r>
            <a:r>
              <a:rPr lang="en-US" baseline="0" dirty="0" smtClean="0"/>
              <a:t> </a:t>
            </a:r>
            <a:endParaRPr lang="en-US" dirty="0" smtClean="0"/>
          </a:p>
          <a:p>
            <a:endParaRPr lang="en-US" dirty="0" smtClean="0"/>
          </a:p>
          <a:p>
            <a:pPr>
              <a:buFont typeface="Arial"/>
              <a:buChar char="•"/>
            </a:pPr>
            <a:r>
              <a:rPr lang="en-US" baseline="0" dirty="0" smtClean="0"/>
              <a:t> </a:t>
            </a:r>
            <a:r>
              <a:rPr lang="en-US" dirty="0" smtClean="0"/>
              <a:t>increase teachers’ understanding of the expertise and knowledge held within the rich and diverse </a:t>
            </a:r>
            <a:r>
              <a:rPr lang="en-US" baseline="0" dirty="0" smtClean="0">
                <a:latin typeface="Helvetica" pitchFamily="-1" charset="0"/>
              </a:rPr>
              <a:t>First Nation, Métis and Inuit </a:t>
            </a:r>
            <a:r>
              <a:rPr lang="en-US" dirty="0" smtClean="0"/>
              <a:t>cultures in Alberta</a:t>
            </a:r>
          </a:p>
          <a:p>
            <a:pPr>
              <a:buFont typeface="Arial"/>
              <a:buChar char="•"/>
            </a:pPr>
            <a:endParaRPr lang="en-US" dirty="0" smtClean="0"/>
          </a:p>
          <a:p>
            <a:pPr>
              <a:buFont typeface="Arial"/>
              <a:buChar char="•"/>
            </a:pPr>
            <a:r>
              <a:rPr lang="en-US" baseline="0" dirty="0" smtClean="0"/>
              <a:t> </a:t>
            </a:r>
            <a:r>
              <a:rPr lang="en-US" dirty="0" smtClean="0"/>
              <a:t>strengthen teachers’ confidence to include and weave </a:t>
            </a:r>
            <a:r>
              <a:rPr lang="en-US" baseline="0" dirty="0" smtClean="0">
                <a:latin typeface="Helvetica" pitchFamily="-1" charset="0"/>
              </a:rPr>
              <a:t>First Nation, Métis and Inuit </a:t>
            </a:r>
            <a:r>
              <a:rPr lang="en-US" dirty="0" smtClean="0"/>
              <a:t>content, perspectives and experiences into their daily instruction</a:t>
            </a:r>
          </a:p>
          <a:p>
            <a:pPr>
              <a:buFont typeface="Arial"/>
              <a:buChar char="•"/>
            </a:pPr>
            <a:endParaRPr lang="en-US" dirty="0" smtClean="0"/>
          </a:p>
          <a:p>
            <a:pPr>
              <a:buFont typeface="Arial"/>
              <a:buChar char="•"/>
            </a:pPr>
            <a:r>
              <a:rPr lang="en-US" baseline="0" dirty="0" smtClean="0"/>
              <a:t> </a:t>
            </a:r>
            <a:r>
              <a:rPr lang="en-US" dirty="0" smtClean="0"/>
              <a:t>encourage teachers to explore teaching and learning from an Indigenous perspective</a:t>
            </a:r>
          </a:p>
          <a:p>
            <a:endParaRPr lang="en-US" dirty="0" smtClean="0"/>
          </a:p>
        </p:txBody>
      </p:sp>
      <p:sp>
        <p:nvSpPr>
          <p:cNvPr id="4" name="Slide Number Placeholder 3"/>
          <p:cNvSpPr>
            <a:spLocks noGrp="1"/>
          </p:cNvSpPr>
          <p:nvPr>
            <p:ph type="sldNum" sz="quarter" idx="10"/>
          </p:nvPr>
        </p:nvSpPr>
        <p:spPr/>
        <p:txBody>
          <a:bodyPr/>
          <a:lstStyle/>
          <a:p>
            <a:fld id="{00DAF32B-8B38-C54F-A165-7A1947BF3F1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is so much diversity within </a:t>
            </a:r>
            <a:r>
              <a:rPr lang="en-US" baseline="0" dirty="0" smtClean="0">
                <a:latin typeface="Helvetica" pitchFamily="-1" charset="0"/>
              </a:rPr>
              <a:t>First Nation, Métis and Inuit </a:t>
            </a:r>
            <a:r>
              <a:rPr lang="en-US" baseline="0" dirty="0" smtClean="0"/>
              <a:t>communities across Alberta. </a:t>
            </a:r>
          </a:p>
          <a:p>
            <a:endParaRPr lang="en-US" baseline="0" dirty="0" smtClean="0"/>
          </a:p>
          <a:p>
            <a:r>
              <a:rPr lang="en-US" baseline="0" dirty="0" smtClean="0"/>
              <a:t>There are 45 First Nation communities across 140 reserves located within the three major treaty areas of Alberta. </a:t>
            </a:r>
          </a:p>
          <a:p>
            <a:endParaRPr lang="en-US" baseline="0" dirty="0" smtClean="0"/>
          </a:p>
          <a:p>
            <a:r>
              <a:rPr lang="en-US" baseline="0" dirty="0" smtClean="0"/>
              <a:t>Treaty 6 area is in the middle of the province, Treaty 7 in the south, and Treaty 8 in the north. </a:t>
            </a:r>
          </a:p>
          <a:p>
            <a:endParaRPr lang="en-US" baseline="0" dirty="0" smtClean="0"/>
          </a:p>
          <a:p>
            <a:r>
              <a:rPr lang="en-US" baseline="0" dirty="0" smtClean="0"/>
              <a:t>There are 8 Métis Settlements and many more urban and rural Aboriginal communities.  </a:t>
            </a:r>
          </a:p>
          <a:p>
            <a:endParaRPr lang="en-US" baseline="0" dirty="0" smtClean="0"/>
          </a:p>
          <a:p>
            <a:r>
              <a:rPr lang="en-US" baseline="0" dirty="0" smtClean="0"/>
              <a:t>Each of these groups has its own</a:t>
            </a:r>
            <a:r>
              <a:rPr lang="en-US" dirty="0" smtClean="0"/>
              <a:t> unique history, languages, cultural practices and spiritual beliefs. </a:t>
            </a:r>
            <a:endParaRPr lang="en-US" dirty="0"/>
          </a:p>
        </p:txBody>
      </p:sp>
      <p:sp>
        <p:nvSpPr>
          <p:cNvPr id="4" name="Slide Number Placeholder 3"/>
          <p:cNvSpPr>
            <a:spLocks noGrp="1"/>
          </p:cNvSpPr>
          <p:nvPr>
            <p:ph type="sldNum" sz="quarter" idx="10"/>
          </p:nvPr>
        </p:nvSpPr>
        <p:spPr/>
        <p:txBody>
          <a:bodyPr/>
          <a:lstStyle/>
          <a:p>
            <a:fld id="{00DAF32B-8B38-C54F-A165-7A1947BF3F1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From the first</a:t>
            </a:r>
            <a:r>
              <a:rPr lang="en-US" baseline="0" dirty="0" smtClean="0"/>
              <a:t> planning stages of this resource, the goal has been to be accurate, authentic and appropriate.</a:t>
            </a:r>
            <a:endParaRPr lang="en-US" dirty="0"/>
          </a:p>
        </p:txBody>
      </p:sp>
      <p:sp>
        <p:nvSpPr>
          <p:cNvPr id="4" name="Slide Number Placeholder 3"/>
          <p:cNvSpPr>
            <a:spLocks noGrp="1"/>
          </p:cNvSpPr>
          <p:nvPr>
            <p:ph type="sldNum" sz="quarter" idx="10"/>
          </p:nvPr>
        </p:nvSpPr>
        <p:spPr/>
        <p:txBody>
          <a:bodyPr/>
          <a:lstStyle/>
          <a:p>
            <a:fld id="{00DAF32B-8B38-C54F-A165-7A1947BF3F1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consultation cycle is unique to this project.</a:t>
            </a:r>
          </a:p>
          <a:p>
            <a:endParaRPr lang="en-US" dirty="0"/>
          </a:p>
        </p:txBody>
      </p:sp>
      <p:sp>
        <p:nvSpPr>
          <p:cNvPr id="4" name="Slide Number Placeholder 3"/>
          <p:cNvSpPr>
            <a:spLocks noGrp="1"/>
          </p:cNvSpPr>
          <p:nvPr>
            <p:ph type="sldNum" sz="quarter" idx="10"/>
          </p:nvPr>
        </p:nvSpPr>
        <p:spPr/>
        <p:txBody>
          <a:bodyPr/>
          <a:lstStyle/>
          <a:p>
            <a:fld id="{00DAF32B-8B38-C54F-A165-7A1947BF3F1B}"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resource will provide a working foundation of First Nation, M</a:t>
            </a:r>
            <a:r>
              <a:rPr lang="en-US" baseline="0" dirty="0" smtClean="0">
                <a:latin typeface="Helvetica" pitchFamily="-1" charset="0"/>
              </a:rPr>
              <a:t>é</a:t>
            </a:r>
            <a:r>
              <a:rPr lang="en-US" baseline="0" dirty="0" smtClean="0"/>
              <a:t>tis and Inuit topics, issues, cultures and ways of knowing.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Throughout</a:t>
            </a:r>
            <a:r>
              <a:rPr lang="en-US" baseline="0" dirty="0" smtClean="0"/>
              <a:t> the resource are personally meaningful perspectives and experiences from members of various First Nation, M</a:t>
            </a:r>
            <a:r>
              <a:rPr lang="en-US" baseline="0" dirty="0" smtClean="0">
                <a:latin typeface="Helvetica" pitchFamily="-1" charset="0"/>
              </a:rPr>
              <a:t>é</a:t>
            </a:r>
            <a:r>
              <a:rPr lang="en-US" baseline="0" dirty="0" smtClean="0"/>
              <a:t>tis and Inuit communities across Alberta.</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The contributing members truly wanted to share their knowledge, experiences and wisdom in a spirit of enhancing the education of their children and grandchildren.</a:t>
            </a:r>
          </a:p>
          <a:p>
            <a:endParaRPr lang="en-US" baseline="0" dirty="0" smtClean="0"/>
          </a:p>
          <a:p>
            <a:r>
              <a:rPr lang="en-US" baseline="0" dirty="0" smtClean="0"/>
              <a:t>However, it is important to point out that the weaving of First Nation, Métis and Inuit content, perspectives and experiences into learning experiences is intended to enhance the education of </a:t>
            </a:r>
            <a:r>
              <a:rPr lang="en-US" b="1" baseline="0" dirty="0" smtClean="0"/>
              <a:t>ALL</a:t>
            </a:r>
            <a:r>
              <a:rPr lang="en-US" baseline="0" dirty="0" smtClean="0"/>
              <a:t> children in Alberta.</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0DAF32B-8B38-C54F-A165-7A1947BF3F1B}" type="slidenum">
              <a:rPr lang="en-US" smtClean="0"/>
              <a:pPr/>
              <a:t>2</a:t>
            </a:fld>
            <a:endParaRPr lang="en-US"/>
          </a:p>
        </p:txBody>
      </p:sp>
    </p:spTree>
    <p:extLst>
      <p:ext uri="{BB962C8B-B14F-4D97-AF65-F5344CB8AC3E}">
        <p14:creationId xmlns:p14="http://schemas.microsoft.com/office/powerpoint/2010/main" val="1078537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While we journey through this presentation together, the following questions will guide us:</a:t>
            </a:r>
          </a:p>
          <a:p>
            <a:endParaRPr lang="en-US" dirty="0" smtClean="0"/>
          </a:p>
          <a:p>
            <a:r>
              <a:rPr lang="en-US" dirty="0" smtClean="0"/>
              <a:t>Why does understanding our First Nations, M</a:t>
            </a:r>
            <a:r>
              <a:rPr lang="en-US" baseline="0" dirty="0" smtClean="0">
                <a:latin typeface="Helvetica" pitchFamily="-1" charset="0"/>
              </a:rPr>
              <a:t>é</a:t>
            </a:r>
            <a:r>
              <a:rPr lang="en-US" dirty="0" smtClean="0"/>
              <a:t>tis and Inuit populations</a:t>
            </a:r>
            <a:r>
              <a:rPr lang="en-US" baseline="0" dirty="0" smtClean="0"/>
              <a:t> matter?</a:t>
            </a:r>
          </a:p>
          <a:p>
            <a:endParaRPr lang="en-US" baseline="0" dirty="0" smtClean="0"/>
          </a:p>
          <a:p>
            <a:r>
              <a:rPr lang="en-US" baseline="0" dirty="0" smtClean="0"/>
              <a:t>Who is the intended learning audience for this resource?</a:t>
            </a:r>
          </a:p>
          <a:p>
            <a:endParaRPr lang="en-US" baseline="0" dirty="0" smtClean="0"/>
          </a:p>
          <a:p>
            <a:r>
              <a:rPr lang="en-US" dirty="0" smtClean="0"/>
              <a:t>How is this resource authentic, appropriate and accurate?</a:t>
            </a:r>
          </a:p>
          <a:p>
            <a:endParaRPr lang="en-US" dirty="0" smtClean="0"/>
          </a:p>
          <a:p>
            <a:r>
              <a:rPr lang="en-US" dirty="0" smtClean="0"/>
              <a:t>What is in this resource?</a:t>
            </a:r>
            <a:endParaRPr lang="en-US" dirty="0"/>
          </a:p>
        </p:txBody>
      </p:sp>
      <p:sp>
        <p:nvSpPr>
          <p:cNvPr id="4" name="Slide Number Placeholder 3"/>
          <p:cNvSpPr>
            <a:spLocks noGrp="1"/>
          </p:cNvSpPr>
          <p:nvPr>
            <p:ph type="sldNum" sz="quarter" idx="10"/>
          </p:nvPr>
        </p:nvSpPr>
        <p:spPr/>
        <p:txBody>
          <a:bodyPr/>
          <a:lstStyle/>
          <a:p>
            <a:fld id="{00DAF32B-8B38-C54F-A165-7A1947BF3F1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Questions such as </a:t>
            </a:r>
            <a:r>
              <a:rPr lang="en-US" baseline="0" dirty="0" smtClean="0"/>
              <a:t>“Why is there such a focus on First Nations, Métis and Inuit student populations?”  are asked all over the province.  The next few slides will help us answer that very question.</a:t>
            </a:r>
            <a:endParaRPr lang="en-US" dirty="0"/>
          </a:p>
        </p:txBody>
      </p:sp>
      <p:sp>
        <p:nvSpPr>
          <p:cNvPr id="4" name="Slide Number Placeholder 3"/>
          <p:cNvSpPr>
            <a:spLocks noGrp="1"/>
          </p:cNvSpPr>
          <p:nvPr>
            <p:ph type="sldNum" sz="quarter" idx="10"/>
          </p:nvPr>
        </p:nvSpPr>
        <p:spPr/>
        <p:txBody>
          <a:bodyPr/>
          <a:lstStyle/>
          <a:p>
            <a:fld id="{00DAF32B-8B38-C54F-A165-7A1947BF3F1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pPr eaLnBrk="1" hangingPunct="1"/>
            <a:r>
              <a:rPr lang="en-US" dirty="0" smtClean="0">
                <a:latin typeface="Helvetica" pitchFamily="-1" charset="0"/>
              </a:rPr>
              <a:t>Our</a:t>
            </a:r>
            <a:r>
              <a:rPr lang="en-US" baseline="0" dirty="0" smtClean="0">
                <a:latin typeface="Helvetica" pitchFamily="-1" charset="0"/>
              </a:rPr>
              <a:t> Aboriginal or indigenous population is growing at three times the rate of non-Aboriginal population.  </a:t>
            </a:r>
            <a:endParaRPr lang="en-US" dirty="0" smtClean="0">
              <a:latin typeface="Helvetica" pitchFamily="-1" charset="0"/>
            </a:endParaRPr>
          </a:p>
        </p:txBody>
      </p:sp>
      <p:sp>
        <p:nvSpPr>
          <p:cNvPr id="35844" name="Slide Number Placeholder 3"/>
          <p:cNvSpPr>
            <a:spLocks noGrp="1"/>
          </p:cNvSpPr>
          <p:nvPr>
            <p:ph type="sldNum" sz="quarter" idx="5"/>
          </p:nvPr>
        </p:nvSpPr>
        <p:spPr bwMode="auto">
          <a:noFill/>
          <a:ln>
            <a:miter lim="800000"/>
            <a:headEnd/>
            <a:tailEnd/>
          </a:ln>
        </p:spPr>
        <p:txBody>
          <a:bodyPr/>
          <a:lstStyle/>
          <a:p>
            <a:fld id="{B05C0CD3-328F-47AE-82CD-AC982A280A60}"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pPr eaLnBrk="1" hangingPunct="1"/>
            <a:r>
              <a:rPr lang="en-US" dirty="0" smtClean="0">
                <a:latin typeface="Helvetica" pitchFamily="-1" charset="0"/>
              </a:rPr>
              <a:t>It</a:t>
            </a:r>
            <a:r>
              <a:rPr lang="en-US" baseline="0" dirty="0" smtClean="0">
                <a:latin typeface="Helvetica" pitchFamily="-1" charset="0"/>
              </a:rPr>
              <a:t> is a very young population, with more than 50% under 25.  </a:t>
            </a:r>
            <a:endParaRPr lang="en-US" dirty="0" smtClean="0">
              <a:latin typeface="Helvetica" pitchFamily="-1" charset="0"/>
            </a:endParaRPr>
          </a:p>
        </p:txBody>
      </p:sp>
      <p:sp>
        <p:nvSpPr>
          <p:cNvPr id="36868" name="Slide Number Placeholder 3"/>
          <p:cNvSpPr>
            <a:spLocks noGrp="1"/>
          </p:cNvSpPr>
          <p:nvPr>
            <p:ph type="sldNum" sz="quarter" idx="5"/>
          </p:nvPr>
        </p:nvSpPr>
        <p:spPr bwMode="auto">
          <a:noFill/>
          <a:ln>
            <a:miter lim="800000"/>
            <a:headEnd/>
            <a:tailEnd/>
          </a:ln>
        </p:spPr>
        <p:txBody>
          <a:bodyPr/>
          <a:lstStyle/>
          <a:p>
            <a:fld id="{5BB0BE2C-647E-4773-9170-D3D4C0B8ADD0}"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pPr eaLnBrk="1" hangingPunct="1"/>
            <a:r>
              <a:rPr lang="en-US" dirty="0" smtClean="0">
                <a:latin typeface="Helvetica" pitchFamily="-1" charset="0"/>
              </a:rPr>
              <a:t>The Aboriginal population of Canada is becoming more urban.</a:t>
            </a:r>
          </a:p>
        </p:txBody>
      </p:sp>
      <p:sp>
        <p:nvSpPr>
          <p:cNvPr id="37892" name="Slide Number Placeholder 3"/>
          <p:cNvSpPr>
            <a:spLocks noGrp="1"/>
          </p:cNvSpPr>
          <p:nvPr>
            <p:ph type="sldNum" sz="quarter" idx="5"/>
          </p:nvPr>
        </p:nvSpPr>
        <p:spPr bwMode="auto">
          <a:noFill/>
          <a:ln>
            <a:miter lim="800000"/>
            <a:headEnd/>
            <a:tailEnd/>
          </a:ln>
        </p:spPr>
        <p:txBody>
          <a:bodyPr/>
          <a:lstStyle/>
          <a:p>
            <a:fld id="{5AA9E0ED-F19F-47F8-AF32-E9B06B8D6C82}"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pPr eaLnBrk="1" hangingPunct="1"/>
            <a:r>
              <a:rPr lang="en-US" dirty="0" smtClean="0">
                <a:latin typeface="Helvetica" pitchFamily="-1" charset="0"/>
              </a:rPr>
              <a:t>In</a:t>
            </a:r>
            <a:r>
              <a:rPr lang="en-US" baseline="0" dirty="0" smtClean="0">
                <a:latin typeface="Helvetica" pitchFamily="-1" charset="0"/>
              </a:rPr>
              <a:t> Alberta, 59% of First Nations people live off reserve, and of those people, 48% live in either Calgary or Edmonton. Our First Nations, Métis and Inuit population is a very mobile population, with students moving back and forth between urban centres and provincial schools, band-controlled or federal schools, or schools on Métis settlements.  </a:t>
            </a:r>
            <a:endParaRPr lang="en-US" dirty="0" smtClean="0">
              <a:latin typeface="Helvetica" pitchFamily="-1" charset="0"/>
            </a:endParaRPr>
          </a:p>
          <a:p>
            <a:pPr eaLnBrk="1" hangingPunct="1"/>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a:lstStyle/>
          <a:p>
            <a:fld id="{5565656C-8EAB-4056-B7E8-B961BB36C04C}"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 high school completion rate for </a:t>
            </a:r>
            <a:r>
              <a:rPr lang="en-US" baseline="0" dirty="0" smtClean="0">
                <a:latin typeface="Helvetica" pitchFamily="-1" charset="0"/>
              </a:rPr>
              <a:t>First Nations, Métis and Inuit </a:t>
            </a:r>
            <a:r>
              <a:rPr lang="en-US" dirty="0" smtClean="0"/>
              <a:t>students is a concern and is being addressed. All stakeholders have a part in addressing this concern.</a:t>
            </a:r>
            <a:endParaRPr lang="en-US" dirty="0"/>
          </a:p>
        </p:txBody>
      </p:sp>
      <p:sp>
        <p:nvSpPr>
          <p:cNvPr id="4" name="Slide Number Placeholder 3"/>
          <p:cNvSpPr>
            <a:spLocks noGrp="1"/>
          </p:cNvSpPr>
          <p:nvPr>
            <p:ph type="sldNum" sz="quarter" idx="10"/>
          </p:nvPr>
        </p:nvSpPr>
        <p:spPr/>
        <p:txBody>
          <a:bodyPr/>
          <a:lstStyle/>
          <a:p>
            <a:fld id="{00DAF32B-8B38-C54F-A165-7A1947BF3F1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6/20/2016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6/20/2016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6/20/2016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6/20/2016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pPr/>
              <a:t>6/20/2016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pPr/>
              <a:t>6/20/2016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pPr/>
              <a:t>6/20/2016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pPr/>
              <a:t>6/20/2016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pPr/>
              <a:t>6/20/2016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6/20/2016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6/20/2016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pPr/>
              <a:t>6/20/2016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4629150"/>
            <a:ext cx="9144000" cy="2228850"/>
          </a:xfrm>
          <a:prstGeom prst="rect">
            <a:avLst/>
          </a:prstGeom>
          <a:noFill/>
          <a:ln w="9525">
            <a:noFill/>
            <a:miter lim="800000"/>
            <a:headEnd/>
            <a:tailEnd/>
          </a:ln>
        </p:spPr>
      </p:pic>
      <p:sp>
        <p:nvSpPr>
          <p:cNvPr id="2" name="Title 1"/>
          <p:cNvSpPr>
            <a:spLocks noGrp="1"/>
          </p:cNvSpPr>
          <p:nvPr>
            <p:ph type="ctrTitle"/>
          </p:nvPr>
        </p:nvSpPr>
        <p:spPr>
          <a:xfrm>
            <a:off x="827315" y="1316736"/>
            <a:ext cx="7772400" cy="2718816"/>
          </a:xfrm>
        </p:spPr>
        <p:txBody>
          <a:bodyPr>
            <a:noAutofit/>
          </a:bodyPr>
          <a:lstStyle/>
          <a:p>
            <a:r>
              <a:rPr lang="en-US" sz="7200" i="1" dirty="0" smtClean="0"/>
              <a:t>Walking Together</a:t>
            </a:r>
            <a:br>
              <a:rPr lang="en-US" sz="7200" i="1" dirty="0" smtClean="0"/>
            </a:br>
            <a:r>
              <a:rPr lang="en-US" sz="4800" i="1" dirty="0" smtClean="0"/>
              <a:t>First Nations, Métis and Inuit Perspectives in Curriculum</a:t>
            </a:r>
            <a:endParaRPr lang="en-US" sz="4800" i="1" dirty="0"/>
          </a:p>
        </p:txBody>
      </p:sp>
      <p:sp>
        <p:nvSpPr>
          <p:cNvPr id="3" name="Subtitle 2"/>
          <p:cNvSpPr>
            <a:spLocks noGrp="1"/>
          </p:cNvSpPr>
          <p:nvPr>
            <p:ph type="subTitle" idx="1"/>
          </p:nvPr>
        </p:nvSpPr>
        <p:spPr>
          <a:xfrm>
            <a:off x="1371600" y="4241494"/>
            <a:ext cx="6400800" cy="1025450"/>
          </a:xfrm>
        </p:spPr>
        <p:txBody>
          <a:bodyPr>
            <a:normAutofit lnSpcReduction="10000"/>
          </a:bodyPr>
          <a:lstStyle/>
          <a:p>
            <a:r>
              <a:rPr lang="en-US" b="1" dirty="0" smtClean="0">
                <a:solidFill>
                  <a:schemeClr val="tx1"/>
                </a:solidFill>
              </a:rPr>
              <a:t>A Professional Development Resource</a:t>
            </a:r>
            <a:endParaRPr lang="en-US" b="1" dirty="0">
              <a:solidFill>
                <a:schemeClr val="tx1"/>
              </a:solidFill>
            </a:endParaRPr>
          </a:p>
        </p:txBody>
      </p:sp>
      <p:pic>
        <p:nvPicPr>
          <p:cNvPr id="7" name="Picture 3"/>
          <p:cNvPicPr>
            <a:picLocks noChangeAspect="1" noChangeArrowheads="1"/>
          </p:cNvPicPr>
          <p:nvPr/>
        </p:nvPicPr>
        <p:blipFill>
          <a:blip r:embed="rId4" cstate="print"/>
          <a:srcRect/>
          <a:stretch>
            <a:fillRect/>
          </a:stretch>
        </p:blipFill>
        <p:spPr bwMode="auto">
          <a:xfrm>
            <a:off x="0" y="0"/>
            <a:ext cx="9144000" cy="723900"/>
          </a:xfrm>
          <a:prstGeom prst="rect">
            <a:avLst/>
          </a:prstGeom>
          <a:noFill/>
          <a:ln w="9525">
            <a:noFill/>
            <a:miter lim="800000"/>
            <a:headEnd/>
            <a:tailEnd/>
          </a:ln>
        </p:spPr>
      </p:pic>
    </p:spTree>
    <p:extLst>
      <p:ext uri="{BB962C8B-B14F-4D97-AF65-F5344CB8AC3E}">
        <p14:creationId xmlns:p14="http://schemas.microsoft.com/office/powerpoint/2010/main" val="658368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4629150"/>
            <a:ext cx="9144000" cy="222885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rot="21051318">
            <a:off x="724331" y="1218806"/>
            <a:ext cx="5917032" cy="4638101"/>
          </a:xfrm>
          <a:prstGeom prst="rect">
            <a:avLst/>
          </a:prstGeom>
          <a:noFill/>
          <a:ln w="9525">
            <a:noFill/>
            <a:miter lim="800000"/>
            <a:headEnd/>
            <a:tailEnd/>
          </a:ln>
        </p:spPr>
      </p:pic>
      <p:sp>
        <p:nvSpPr>
          <p:cNvPr id="9" name="Rectangle 8"/>
          <p:cNvSpPr/>
          <p:nvPr/>
        </p:nvSpPr>
        <p:spPr>
          <a:xfrm rot="530812">
            <a:off x="1355075" y="1239399"/>
            <a:ext cx="7293167" cy="4524315"/>
          </a:xfrm>
          <a:prstGeom prst="rect">
            <a:avLst/>
          </a:prstGeom>
          <a:solidFill>
            <a:schemeClr val="bg2"/>
          </a:solidFill>
        </p:spPr>
        <p:txBody>
          <a:bodyPr wrap="square">
            <a:spAutoFit/>
          </a:bodyPr>
          <a:lstStyle/>
          <a:p>
            <a:pPr algn="ctr"/>
            <a:r>
              <a:rPr lang="en-US" dirty="0" smtClean="0"/>
              <a:t>Education Business Plan 2011-2014</a:t>
            </a:r>
          </a:p>
          <a:p>
            <a:pPr algn="ctr"/>
            <a:endParaRPr lang="en-US" dirty="0" smtClean="0"/>
          </a:p>
          <a:p>
            <a:r>
              <a:rPr lang="en-US" b="1" dirty="0" smtClean="0"/>
              <a:t>Goal Three: Success for First Nations, Métis and Inuit students </a:t>
            </a:r>
          </a:p>
          <a:p>
            <a:r>
              <a:rPr lang="en-US" dirty="0" smtClean="0"/>
              <a:t>The </a:t>
            </a:r>
            <a:r>
              <a:rPr lang="en-US" dirty="0"/>
              <a:t>outcomes expected for Goal Three are that First Nations, Métis and Inuit (FNMI) students are engaged in learning and that the achievement gap between FNMI and non-FNMI students is eliminated. </a:t>
            </a:r>
          </a:p>
          <a:p>
            <a:endParaRPr lang="en-US" b="1" dirty="0" smtClean="0"/>
          </a:p>
          <a:p>
            <a:r>
              <a:rPr lang="en-US" b="1" dirty="0" smtClean="0"/>
              <a:t>Priority </a:t>
            </a:r>
            <a:r>
              <a:rPr lang="en-US" b="1" dirty="0"/>
              <a:t>Initiatives: </a:t>
            </a:r>
          </a:p>
          <a:p>
            <a:r>
              <a:rPr lang="en-US" dirty="0"/>
              <a:t>3.1 Implement priorities and strategies identified in the FNMI Education Partnership Council Action Plan. </a:t>
            </a:r>
          </a:p>
          <a:p>
            <a:endParaRPr lang="en-US" dirty="0" smtClean="0"/>
          </a:p>
          <a:p>
            <a:r>
              <a:rPr lang="en-US" dirty="0" smtClean="0"/>
              <a:t>3.2 </a:t>
            </a:r>
            <a:r>
              <a:rPr lang="en-US" dirty="0"/>
              <a:t>Implement the commitments identified in the Memorandum of Understanding for First Nations’ education in Alberta. </a:t>
            </a:r>
          </a:p>
          <a:p>
            <a:endParaRPr lang="en-US" dirty="0" smtClean="0"/>
          </a:p>
          <a:p>
            <a:r>
              <a:rPr lang="en-US" dirty="0" smtClean="0"/>
              <a:t>3.3 </a:t>
            </a:r>
            <a:r>
              <a:rPr lang="en-US" dirty="0"/>
              <a:t>Attract and retain increased numbers of FNMI professionals in the education workforce. </a:t>
            </a:r>
          </a:p>
        </p:txBody>
      </p:sp>
      <p:pic>
        <p:nvPicPr>
          <p:cNvPr id="7" name="Picture 3"/>
          <p:cNvPicPr>
            <a:picLocks noChangeAspect="1" noChangeArrowheads="1"/>
          </p:cNvPicPr>
          <p:nvPr/>
        </p:nvPicPr>
        <p:blipFill>
          <a:blip r:embed="rId5" cstate="print"/>
          <a:srcRect/>
          <a:stretch>
            <a:fillRect/>
          </a:stretch>
        </p:blipFill>
        <p:spPr bwMode="auto">
          <a:xfrm>
            <a:off x="0" y="0"/>
            <a:ext cx="9144000" cy="7239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Effect transition="in" filter="fade">
                                      <p:cBhvr>
                                        <p:cTn id="12" dur="1000"/>
                                        <p:tgtEl>
                                          <p:spTgt spid="9">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10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1000"/>
                                        <p:tgtEl>
                                          <p:spTgt spid="9">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1000"/>
                                        <p:tgtEl>
                                          <p:spTgt spid="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fade">
                                      <p:cBhvr>
                                        <p:cTn id="28" dur="1000"/>
                                        <p:tgtEl>
                                          <p:spTgt spid="9">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Effect transition="in" filter="fade">
                                      <p:cBhvr>
                                        <p:cTn id="33" dur="500"/>
                                        <p:tgtEl>
                                          <p:spTgt spid="9">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xEl>
                                              <p:pRg st="8" end="8"/>
                                            </p:txEl>
                                          </p:spTgt>
                                        </p:tgtEl>
                                        <p:attrNameLst>
                                          <p:attrName>style.visibility</p:attrName>
                                        </p:attrNameLst>
                                      </p:cBhvr>
                                      <p:to>
                                        <p:strVal val="visible"/>
                                      </p:to>
                                    </p:set>
                                    <p:animEffect transition="in" filter="fade">
                                      <p:cBhvr>
                                        <p:cTn id="38" dur="500"/>
                                        <p:tgtEl>
                                          <p:spTgt spid="9">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xEl>
                                              <p:pRg st="10" end="10"/>
                                            </p:txEl>
                                          </p:spTgt>
                                        </p:tgtEl>
                                        <p:attrNameLst>
                                          <p:attrName>style.visibility</p:attrName>
                                        </p:attrNameLst>
                                      </p:cBhvr>
                                      <p:to>
                                        <p:strVal val="visible"/>
                                      </p:to>
                                    </p:set>
                                    <p:animEffect transition="in" filter="fade">
                                      <p:cBhvr>
                                        <p:cTn id="43" dur="10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noChangeArrowheads="1"/>
          </p:cNvPicPr>
          <p:nvPr/>
        </p:nvPicPr>
        <p:blipFill>
          <a:blip r:embed="rId3" cstate="print"/>
          <a:srcRect/>
          <a:stretch>
            <a:fillRect/>
          </a:stretch>
        </p:blipFill>
        <p:spPr bwMode="auto">
          <a:xfrm>
            <a:off x="1" y="4619625"/>
            <a:ext cx="9156128" cy="2238375"/>
          </a:xfrm>
          <a:prstGeom prst="rect">
            <a:avLst/>
          </a:prstGeom>
          <a:noFill/>
          <a:ln w="9525">
            <a:noFill/>
            <a:miter lim="800000"/>
            <a:headEnd/>
            <a:tailEnd/>
          </a:ln>
        </p:spPr>
      </p:pic>
      <p:pic>
        <p:nvPicPr>
          <p:cNvPr id="14" name="Picture 3"/>
          <p:cNvPicPr>
            <a:picLocks noChangeAspect="1" noChangeArrowheads="1"/>
          </p:cNvPicPr>
          <p:nvPr/>
        </p:nvPicPr>
        <p:blipFill>
          <a:blip r:embed="rId4" cstate="print"/>
          <a:srcRect/>
          <a:stretch>
            <a:fillRect/>
          </a:stretch>
        </p:blipFill>
        <p:spPr bwMode="auto">
          <a:xfrm>
            <a:off x="0" y="0"/>
            <a:ext cx="9144000" cy="723900"/>
          </a:xfrm>
          <a:prstGeom prst="rect">
            <a:avLst/>
          </a:prstGeom>
          <a:noFill/>
          <a:ln w="9525">
            <a:noFill/>
            <a:miter lim="800000"/>
            <a:headEnd/>
            <a:tailEnd/>
          </a:ln>
        </p:spPr>
      </p:pic>
      <p:grpSp>
        <p:nvGrpSpPr>
          <p:cNvPr id="33" name="Group 32"/>
          <p:cNvGrpSpPr/>
          <p:nvPr/>
        </p:nvGrpSpPr>
        <p:grpSpPr>
          <a:xfrm>
            <a:off x="1070366" y="556165"/>
            <a:ext cx="7003269" cy="5529488"/>
            <a:chOff x="1070366" y="556165"/>
            <a:chExt cx="7003269" cy="5529488"/>
          </a:xfrm>
        </p:grpSpPr>
        <p:sp>
          <p:nvSpPr>
            <p:cNvPr id="32" name="Rectangle 31"/>
            <p:cNvSpPr/>
            <p:nvPr/>
          </p:nvSpPr>
          <p:spPr>
            <a:xfrm>
              <a:off x="1625600" y="4472369"/>
              <a:ext cx="1772412" cy="13768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1070366" y="556165"/>
              <a:ext cx="7003269" cy="5529488"/>
              <a:chOff x="1066676" y="556165"/>
              <a:chExt cx="7003269" cy="5529488"/>
            </a:xfrm>
          </p:grpSpPr>
          <p:grpSp>
            <p:nvGrpSpPr>
              <p:cNvPr id="20" name="Group 19"/>
              <p:cNvGrpSpPr/>
              <p:nvPr/>
            </p:nvGrpSpPr>
            <p:grpSpPr>
              <a:xfrm>
                <a:off x="2136061" y="556165"/>
                <a:ext cx="4548739" cy="5529488"/>
                <a:chOff x="3497836" y="527347"/>
                <a:chExt cx="4548739" cy="5529488"/>
              </a:xfrm>
            </p:grpSpPr>
            <p:grpSp>
              <p:nvGrpSpPr>
                <p:cNvPr id="17" name="Group 16"/>
                <p:cNvGrpSpPr/>
                <p:nvPr/>
              </p:nvGrpSpPr>
              <p:grpSpPr>
                <a:xfrm>
                  <a:off x="3497836" y="585403"/>
                  <a:ext cx="4548739" cy="5471432"/>
                  <a:chOff x="3555892" y="585403"/>
                  <a:chExt cx="4548739" cy="5471432"/>
                </a:xfrm>
              </p:grpSpPr>
              <p:sp>
                <p:nvSpPr>
                  <p:cNvPr id="22" name="Oval 21"/>
                  <p:cNvSpPr/>
                  <p:nvPr/>
                </p:nvSpPr>
                <p:spPr>
                  <a:xfrm>
                    <a:off x="3555892" y="585403"/>
                    <a:ext cx="4548739" cy="547143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4981257" y="2232548"/>
                    <a:ext cx="1698008" cy="217714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Students</a:t>
                    </a:r>
                    <a:endParaRPr lang="en-US" dirty="0">
                      <a:solidFill>
                        <a:schemeClr val="tx1"/>
                      </a:solidFill>
                    </a:endParaRPr>
                  </a:p>
                </p:txBody>
              </p:sp>
            </p:grpSp>
            <p:sp>
              <p:nvSpPr>
                <p:cNvPr id="11" name="Rectangle 10"/>
                <p:cNvSpPr/>
                <p:nvPr/>
              </p:nvSpPr>
              <p:spPr>
                <a:xfrm>
                  <a:off x="4756097" y="5483066"/>
                  <a:ext cx="2032216" cy="55915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School</a:t>
                  </a:r>
                  <a:endParaRPr lang="en-US" dirty="0"/>
                </a:p>
              </p:txBody>
            </p:sp>
            <p:sp>
              <p:nvSpPr>
                <p:cNvPr id="24" name="Down Arrow 23"/>
                <p:cNvSpPr/>
                <p:nvPr/>
              </p:nvSpPr>
              <p:spPr>
                <a:xfrm>
                  <a:off x="5501899" y="1198955"/>
                  <a:ext cx="540613" cy="1033593"/>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Up Arrow 30"/>
                <p:cNvSpPr/>
                <p:nvPr/>
              </p:nvSpPr>
              <p:spPr>
                <a:xfrm>
                  <a:off x="5501899" y="4443551"/>
                  <a:ext cx="540613" cy="1039515"/>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756097" y="527347"/>
                  <a:ext cx="2032216" cy="6570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Education Ministry</a:t>
                  </a:r>
                  <a:endParaRPr lang="en-US" dirty="0"/>
                </a:p>
              </p:txBody>
            </p:sp>
          </p:grpSp>
          <p:grpSp>
            <p:nvGrpSpPr>
              <p:cNvPr id="27" name="Group 26"/>
              <p:cNvGrpSpPr/>
              <p:nvPr/>
            </p:nvGrpSpPr>
            <p:grpSpPr>
              <a:xfrm>
                <a:off x="5253898" y="3003584"/>
                <a:ext cx="2816047" cy="634651"/>
                <a:chOff x="5253898" y="3003794"/>
                <a:chExt cx="2816047" cy="634651"/>
              </a:xfrm>
            </p:grpSpPr>
            <p:sp>
              <p:nvSpPr>
                <p:cNvPr id="10" name="Rectangle 9"/>
                <p:cNvSpPr/>
                <p:nvPr/>
              </p:nvSpPr>
              <p:spPr>
                <a:xfrm>
                  <a:off x="6674131" y="3014811"/>
                  <a:ext cx="1395814" cy="61261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Jurisdiction</a:t>
                  </a:r>
                  <a:endParaRPr lang="en-US" dirty="0"/>
                </a:p>
              </p:txBody>
            </p:sp>
            <p:sp>
              <p:nvSpPr>
                <p:cNvPr id="30" name="Left Arrow 29"/>
                <p:cNvSpPr/>
                <p:nvPr/>
              </p:nvSpPr>
              <p:spPr>
                <a:xfrm>
                  <a:off x="5253898" y="3003794"/>
                  <a:ext cx="1418303" cy="634651"/>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1066676" y="3003584"/>
                <a:ext cx="2489215" cy="634651"/>
                <a:chOff x="-123472" y="2992777"/>
                <a:chExt cx="2496632" cy="634651"/>
              </a:xfrm>
            </p:grpSpPr>
            <p:sp>
              <p:nvSpPr>
                <p:cNvPr id="18" name="Rectangle 17"/>
                <p:cNvSpPr/>
                <p:nvPr/>
              </p:nvSpPr>
              <p:spPr>
                <a:xfrm>
                  <a:off x="-123472" y="3003794"/>
                  <a:ext cx="1072570" cy="61261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Teachers</a:t>
                  </a:r>
                  <a:endParaRPr lang="en-US" dirty="0"/>
                </a:p>
              </p:txBody>
            </p:sp>
            <p:sp>
              <p:nvSpPr>
                <p:cNvPr id="28" name="Right Arrow 27"/>
                <p:cNvSpPr/>
                <p:nvPr/>
              </p:nvSpPr>
              <p:spPr>
                <a:xfrm>
                  <a:off x="949099" y="2992777"/>
                  <a:ext cx="1424061" cy="63465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4629150"/>
            <a:ext cx="9144000" cy="2228850"/>
          </a:xfrm>
          <a:prstGeom prst="rect">
            <a:avLst/>
          </a:prstGeom>
          <a:noFill/>
          <a:ln w="9525">
            <a:noFill/>
            <a:miter lim="800000"/>
            <a:headEnd/>
            <a:tailEnd/>
          </a:ln>
        </p:spPr>
      </p:pic>
      <p:sp>
        <p:nvSpPr>
          <p:cNvPr id="2" name="TextBox 1"/>
          <p:cNvSpPr txBox="1"/>
          <p:nvPr/>
        </p:nvSpPr>
        <p:spPr>
          <a:xfrm>
            <a:off x="293913" y="1152525"/>
            <a:ext cx="8599715" cy="1754326"/>
          </a:xfrm>
          <a:prstGeom prst="rect">
            <a:avLst/>
          </a:prstGeom>
          <a:noFill/>
        </p:spPr>
        <p:txBody>
          <a:bodyPr wrap="square" rtlCol="0">
            <a:spAutoFit/>
          </a:bodyPr>
          <a:lstStyle/>
          <a:p>
            <a:r>
              <a:rPr lang="en-US" sz="2000" b="1" dirty="0" smtClean="0">
                <a:latin typeface="Helvetica" pitchFamily="34" charset="0"/>
                <a:cs typeface="Helvetica" pitchFamily="34" charset="0"/>
              </a:rPr>
              <a:t>Who is</a:t>
            </a:r>
          </a:p>
          <a:p>
            <a:r>
              <a:rPr lang="en-US" sz="4400" b="1" dirty="0" smtClean="0">
                <a:latin typeface="Helvetica" pitchFamily="34" charset="0"/>
                <a:cs typeface="Helvetica" pitchFamily="34" charset="0"/>
              </a:rPr>
              <a:t>THE </a:t>
            </a:r>
            <a:r>
              <a:rPr lang="en-US" sz="4400" b="1" dirty="0" smtClean="0">
                <a:latin typeface="Helvetica" pitchFamily="34" charset="0"/>
                <a:cs typeface="Helvetica" pitchFamily="34" charset="0"/>
              </a:rPr>
              <a:t>INTENDED AUDIENCE? </a:t>
            </a:r>
            <a:r>
              <a:rPr lang="en-US" sz="4400" b="1" dirty="0" smtClean="0">
                <a:latin typeface="Helvetica" pitchFamily="34" charset="0"/>
                <a:cs typeface="Helvetica" pitchFamily="34" charset="0"/>
              </a:rPr>
              <a:t>				</a:t>
            </a:r>
            <a:r>
              <a:rPr lang="en-US" sz="4400" b="1" dirty="0" smtClean="0">
                <a:latin typeface="Helvetica" pitchFamily="34" charset="0"/>
                <a:cs typeface="Helvetica" pitchFamily="34" charset="0"/>
              </a:rPr>
              <a:t>			</a:t>
            </a:r>
            <a:endParaRPr lang="en-US" sz="4400" b="1" dirty="0">
              <a:latin typeface="Helvetica" pitchFamily="34" charset="0"/>
              <a:cs typeface="Helvetica" pitchFamily="34" charset="0"/>
            </a:endParaRPr>
          </a:p>
        </p:txBody>
      </p:sp>
      <p:pic>
        <p:nvPicPr>
          <p:cNvPr id="3" name="Picture 6" descr="banner1"/>
          <p:cNvPicPr>
            <a:picLocks noChangeAspect="1" noChangeArrowheads="1"/>
          </p:cNvPicPr>
          <p:nvPr/>
        </p:nvPicPr>
        <p:blipFill>
          <a:blip r:embed="rId4" cstate="print"/>
          <a:srcRect/>
          <a:stretch>
            <a:fillRect/>
          </a:stretch>
        </p:blipFill>
        <p:spPr bwMode="auto">
          <a:xfrm>
            <a:off x="-794" y="3530306"/>
            <a:ext cx="9145588" cy="1819275"/>
          </a:xfrm>
          <a:prstGeom prst="rect">
            <a:avLst/>
          </a:prstGeom>
          <a:noFill/>
          <a:ln w="9525">
            <a:noFill/>
            <a:miter lim="800000"/>
            <a:headEnd/>
            <a:tailEnd/>
          </a:ln>
        </p:spPr>
      </p:pic>
      <p:pic>
        <p:nvPicPr>
          <p:cNvPr id="8" name="Picture 3"/>
          <p:cNvPicPr>
            <a:picLocks noChangeAspect="1" noChangeArrowheads="1"/>
          </p:cNvPicPr>
          <p:nvPr/>
        </p:nvPicPr>
        <p:blipFill>
          <a:blip r:embed="rId5" cstate="print"/>
          <a:srcRect/>
          <a:stretch>
            <a:fillRect/>
          </a:stretch>
        </p:blipFill>
        <p:spPr bwMode="auto">
          <a:xfrm>
            <a:off x="0" y="0"/>
            <a:ext cx="9144000"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0" y="4629150"/>
            <a:ext cx="9144000" cy="2228850"/>
          </a:xfrm>
          <a:prstGeom prst="rect">
            <a:avLst/>
          </a:prstGeom>
          <a:noFill/>
          <a:ln w="9525">
            <a:noFill/>
            <a:miter lim="800000"/>
            <a:headEnd/>
            <a:tailEnd/>
          </a:ln>
        </p:spPr>
      </p:pic>
      <p:sp>
        <p:nvSpPr>
          <p:cNvPr id="7" name="TextBox 6"/>
          <p:cNvSpPr txBox="1"/>
          <p:nvPr/>
        </p:nvSpPr>
        <p:spPr>
          <a:xfrm>
            <a:off x="595030" y="1668415"/>
            <a:ext cx="7777791" cy="4031873"/>
          </a:xfrm>
          <a:prstGeom prst="rect">
            <a:avLst/>
          </a:prstGeom>
          <a:noFill/>
        </p:spPr>
        <p:txBody>
          <a:bodyPr wrap="square" rtlCol="0">
            <a:spAutoFit/>
          </a:bodyPr>
          <a:lstStyle/>
          <a:p>
            <a:r>
              <a:rPr lang="en-US" sz="3200" dirty="0" smtClean="0"/>
              <a:t>Administrators  		Parents/Guardians</a:t>
            </a:r>
          </a:p>
          <a:p>
            <a:endParaRPr lang="en-US" sz="3200" dirty="0" smtClean="0"/>
          </a:p>
          <a:p>
            <a:endParaRPr lang="en-US" sz="3200" dirty="0" smtClean="0"/>
          </a:p>
          <a:p>
            <a:r>
              <a:rPr lang="en-US" sz="3200" dirty="0" smtClean="0"/>
              <a:t>Teachers 			Education Stakeholders</a:t>
            </a:r>
          </a:p>
          <a:p>
            <a:r>
              <a:rPr lang="en-US" sz="3200" dirty="0" smtClean="0"/>
              <a:t>				</a:t>
            </a:r>
          </a:p>
          <a:p>
            <a:endParaRPr lang="en-US" sz="3200" dirty="0" smtClean="0"/>
          </a:p>
          <a:p>
            <a:r>
              <a:rPr lang="en-US" sz="3200" dirty="0" smtClean="0"/>
              <a:t>Community members</a:t>
            </a:r>
          </a:p>
          <a:p>
            <a:endParaRPr lang="en-US" sz="3200" dirty="0" smtClean="0"/>
          </a:p>
        </p:txBody>
      </p:sp>
      <p:sp>
        <p:nvSpPr>
          <p:cNvPr id="2" name="TextBox 1"/>
          <p:cNvSpPr txBox="1"/>
          <p:nvPr/>
        </p:nvSpPr>
        <p:spPr>
          <a:xfrm>
            <a:off x="5532381" y="468087"/>
            <a:ext cx="3264163" cy="1200329"/>
          </a:xfrm>
          <a:prstGeom prst="rect">
            <a:avLst/>
          </a:prstGeom>
          <a:noFill/>
        </p:spPr>
        <p:txBody>
          <a:bodyPr wrap="none" rtlCol="0">
            <a:spAutoFit/>
          </a:bodyPr>
          <a:lstStyle/>
          <a:p>
            <a:r>
              <a:rPr lang="en-US" sz="3600" dirty="0" smtClean="0"/>
              <a:t>The</a:t>
            </a:r>
            <a:r>
              <a:rPr lang="en-US" sz="4400" dirty="0" smtClean="0"/>
              <a:t> </a:t>
            </a:r>
            <a:r>
              <a:rPr lang="en-US" sz="7200" dirty="0" smtClean="0"/>
              <a:t>Intent</a:t>
            </a:r>
            <a:endParaRPr lang="en-US" sz="7200" dirty="0"/>
          </a:p>
        </p:txBody>
      </p:sp>
      <p:sp>
        <p:nvSpPr>
          <p:cNvPr id="4" name="TextBox 3"/>
          <p:cNvSpPr txBox="1"/>
          <p:nvPr/>
        </p:nvSpPr>
        <p:spPr>
          <a:xfrm>
            <a:off x="302276" y="1668415"/>
            <a:ext cx="8539448" cy="403187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buFont typeface="Arial"/>
              <a:buChar char="•"/>
            </a:pPr>
            <a:r>
              <a:rPr lang="en-US" sz="3200" dirty="0" smtClean="0"/>
              <a:t> Increase appreciation and understanding of </a:t>
            </a:r>
            <a:r>
              <a:rPr lang="en-US" sz="3200" dirty="0"/>
              <a:t>First Nation, Métis and Inuit </a:t>
            </a:r>
            <a:r>
              <a:rPr lang="en-US" sz="3200" dirty="0" smtClean="0"/>
              <a:t>diversity.</a:t>
            </a:r>
          </a:p>
          <a:p>
            <a:endParaRPr lang="en-US" sz="3200" dirty="0" smtClean="0"/>
          </a:p>
          <a:p>
            <a:pPr>
              <a:buFont typeface="Arial"/>
              <a:buChar char="•"/>
            </a:pPr>
            <a:r>
              <a:rPr lang="en-US" sz="3200" dirty="0" smtClean="0"/>
              <a:t> Strengthen confidence in the weaving of </a:t>
            </a:r>
            <a:r>
              <a:rPr lang="en-US" sz="3200" dirty="0"/>
              <a:t>First Nation, Métis and Inuit content, perspectives and </a:t>
            </a:r>
            <a:r>
              <a:rPr lang="en-US" sz="3200" dirty="0" smtClean="0"/>
              <a:t>experiences. </a:t>
            </a:r>
          </a:p>
          <a:p>
            <a:endParaRPr lang="en-US" sz="3200" dirty="0"/>
          </a:p>
          <a:p>
            <a:pPr>
              <a:buFont typeface="Arial"/>
              <a:buChar char="•"/>
            </a:pPr>
            <a:r>
              <a:rPr lang="en-US" sz="3200" dirty="0" smtClean="0"/>
              <a:t> Encourage and support Indigenous pedagogy.</a:t>
            </a:r>
            <a:endParaRPr lang="en-US" sz="3200" dirty="0"/>
          </a:p>
        </p:txBody>
      </p:sp>
      <p:pic>
        <p:nvPicPr>
          <p:cNvPr id="9" name="Picture 3"/>
          <p:cNvPicPr>
            <a:picLocks noChangeAspect="1" noChangeArrowheads="1"/>
          </p:cNvPicPr>
          <p:nvPr/>
        </p:nvPicPr>
        <p:blipFill>
          <a:blip r:embed="rId4" cstate="print"/>
          <a:srcRect/>
          <a:stretch>
            <a:fillRect/>
          </a:stretch>
        </p:blipFill>
        <p:spPr bwMode="auto">
          <a:xfrm>
            <a:off x="0" y="0"/>
            <a:ext cx="9144000" cy="723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32" fill="hold" grpId="1" nodeType="clickEffect">
                                  <p:stCondLst>
                                    <p:cond delay="2000"/>
                                  </p:stCondLst>
                                  <p:childTnLst>
                                    <p:animEffect transition="out" filter="box(out)">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4" presetClass="entr" presetSubtype="16" fill="hold" grpId="0" nodeType="withEffect">
                                  <p:stCondLst>
                                    <p:cond delay="200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4629150"/>
            <a:ext cx="9144000" cy="2228850"/>
          </a:xfrm>
          <a:prstGeom prst="rect">
            <a:avLst/>
          </a:prstGeom>
          <a:noFill/>
          <a:ln w="9525">
            <a:noFill/>
            <a:miter lim="800000"/>
            <a:headEnd/>
            <a:tailEnd/>
          </a:ln>
        </p:spPr>
      </p:pic>
      <p:sp>
        <p:nvSpPr>
          <p:cNvPr id="2051" name="Content Placeholder 4"/>
          <p:cNvSpPr txBox="1">
            <a:spLocks/>
          </p:cNvSpPr>
          <p:nvPr/>
        </p:nvSpPr>
        <p:spPr bwMode="auto">
          <a:xfrm>
            <a:off x="826739" y="1609504"/>
            <a:ext cx="7490524" cy="3893281"/>
          </a:xfrm>
          <a:prstGeom prst="rect">
            <a:avLst/>
          </a:prstGeom>
          <a:solidFill>
            <a:schemeClr val="bg1">
              <a:alpha val="59999"/>
            </a:schemeClr>
          </a:solidFill>
          <a:ln w="9525">
            <a:noFill/>
            <a:miter lim="800000"/>
            <a:headEnd/>
            <a:tailEnd/>
          </a:ln>
        </p:spPr>
        <p:txBody>
          <a:bodyPr/>
          <a:lstStyle/>
          <a:p>
            <a:pPr marL="342900" indent="-342900">
              <a:spcBef>
                <a:spcPct val="20000"/>
              </a:spcBef>
              <a:buFont typeface="Arial" charset="0"/>
              <a:buNone/>
            </a:pPr>
            <a:r>
              <a:rPr lang="en-US" sz="2800" dirty="0" smtClean="0">
                <a:latin typeface="Helvetica" pitchFamily="-1" charset="0"/>
                <a:cs typeface="Helvetica" pitchFamily="-1" charset="0"/>
              </a:rPr>
              <a:t>Talking about Aboriginal culture is equivalent</a:t>
            </a:r>
          </a:p>
          <a:p>
            <a:pPr marL="342900" indent="-342900">
              <a:spcBef>
                <a:spcPct val="20000"/>
              </a:spcBef>
              <a:buFont typeface="Arial" charset="0"/>
              <a:buNone/>
            </a:pPr>
            <a:r>
              <a:rPr lang="en-US" sz="2800" dirty="0" smtClean="0">
                <a:latin typeface="Helvetica" pitchFamily="-1" charset="0"/>
                <a:cs typeface="Helvetica" pitchFamily="-1" charset="0"/>
              </a:rPr>
              <a:t>    to talking about Asian, European or African culture.</a:t>
            </a:r>
          </a:p>
          <a:p>
            <a:pPr marL="342900" indent="-342900">
              <a:spcBef>
                <a:spcPct val="20000"/>
              </a:spcBef>
              <a:buFont typeface="Arial" charset="0"/>
              <a:buNone/>
            </a:pPr>
            <a:endParaRPr lang="en-US" sz="2800" dirty="0" smtClean="0">
              <a:latin typeface="Helvetica" pitchFamily="-1" charset="0"/>
              <a:cs typeface="Helvetica" pitchFamily="-1" charset="0"/>
            </a:endParaRPr>
          </a:p>
          <a:p>
            <a:pPr marL="342900" indent="-342900">
              <a:spcBef>
                <a:spcPct val="20000"/>
              </a:spcBef>
              <a:buFont typeface="Arial" charset="0"/>
              <a:buNone/>
            </a:pPr>
            <a:r>
              <a:rPr lang="en-US" sz="2800" dirty="0" smtClean="0">
                <a:latin typeface="Helvetica" pitchFamily="-1" charset="0"/>
                <a:cs typeface="Helvetica" pitchFamily="-1" charset="0"/>
              </a:rPr>
              <a:t>Each </a:t>
            </a:r>
            <a:r>
              <a:rPr lang="en-US" sz="2800" dirty="0">
                <a:latin typeface="Helvetica" pitchFamily="-1" charset="0"/>
                <a:cs typeface="Helvetica" pitchFamily="-1" charset="0"/>
              </a:rPr>
              <a:t>of these</a:t>
            </a:r>
            <a:r>
              <a:rPr lang="en-US" sz="2800" dirty="0" smtClean="0">
                <a:latin typeface="Helvetica" pitchFamily="-1" charset="0"/>
                <a:cs typeface="Helvetica" pitchFamily="-1" charset="0"/>
              </a:rPr>
              <a:t> broad categories contains countless cultures, and each displays an incredible variety </a:t>
            </a:r>
            <a:r>
              <a:rPr lang="en-US" sz="2800" dirty="0">
                <a:latin typeface="Helvetica" pitchFamily="-1" charset="0"/>
                <a:cs typeface="Helvetica" pitchFamily="-1" charset="0"/>
              </a:rPr>
              <a:t>of </a:t>
            </a:r>
            <a:r>
              <a:rPr lang="en-US" sz="2800" dirty="0" smtClean="0">
                <a:latin typeface="Helvetica" pitchFamily="-1" charset="0"/>
                <a:cs typeface="Helvetica" pitchFamily="-1" charset="0"/>
              </a:rPr>
              <a:t>customs</a:t>
            </a:r>
            <a:r>
              <a:rPr lang="en-US" sz="2800" dirty="0">
                <a:latin typeface="Helvetica" pitchFamily="-1" charset="0"/>
                <a:cs typeface="Helvetica" pitchFamily="-1" charset="0"/>
              </a:rPr>
              <a:t>, traditions, languages and </a:t>
            </a:r>
            <a:r>
              <a:rPr lang="en-US" sz="2800" dirty="0" smtClean="0">
                <a:latin typeface="Helvetica" pitchFamily="-1" charset="0"/>
                <a:cs typeface="Helvetica" pitchFamily="-1" charset="0"/>
              </a:rPr>
              <a:t>perspectives.</a:t>
            </a:r>
            <a:endParaRPr lang="en-US" sz="2800" dirty="0">
              <a:latin typeface="Helvetica" pitchFamily="-1" charset="0"/>
              <a:cs typeface="Helvetica" pitchFamily="-1" charset="0"/>
            </a:endParaRPr>
          </a:p>
        </p:txBody>
      </p:sp>
      <p:pic>
        <p:nvPicPr>
          <p:cNvPr id="7" name="Picture 3"/>
          <p:cNvPicPr>
            <a:picLocks noChangeAspect="1" noChangeArrowheads="1"/>
          </p:cNvPicPr>
          <p:nvPr/>
        </p:nvPicPr>
        <p:blipFill>
          <a:blip r:embed="rId4" cstate="print"/>
          <a:srcRect/>
          <a:stretch>
            <a:fillRect/>
          </a:stretch>
        </p:blipFill>
        <p:spPr bwMode="auto">
          <a:xfrm>
            <a:off x="0" y="0"/>
            <a:ext cx="9144000"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8606" y="2551838"/>
            <a:ext cx="8566791" cy="1631216"/>
          </a:xfrm>
          <a:prstGeom prst="rect">
            <a:avLst/>
          </a:prstGeom>
          <a:noFill/>
        </p:spPr>
        <p:txBody>
          <a:bodyPr wrap="square" rtlCol="0">
            <a:spAutoFit/>
          </a:bodyPr>
          <a:lstStyle/>
          <a:p>
            <a:r>
              <a:rPr lang="en-US" sz="2000" b="1" dirty="0" smtClean="0">
                <a:latin typeface="Helvetica" pitchFamily="34" charset="0"/>
                <a:cs typeface="Helvetica" pitchFamily="34" charset="0"/>
              </a:rPr>
              <a:t>How is this resource</a:t>
            </a:r>
          </a:p>
          <a:p>
            <a:r>
              <a:rPr lang="en-US" sz="4000" b="1" dirty="0" smtClean="0">
                <a:latin typeface="Helvetica" pitchFamily="34" charset="0"/>
                <a:cs typeface="Helvetica" pitchFamily="34" charset="0"/>
              </a:rPr>
              <a:t>ACCURATE, AUTHENTIC </a:t>
            </a:r>
          </a:p>
          <a:p>
            <a:r>
              <a:rPr lang="en-US" sz="4000" b="1" dirty="0" smtClean="0">
                <a:latin typeface="Helvetica" pitchFamily="34" charset="0"/>
                <a:cs typeface="Helvetica" pitchFamily="34" charset="0"/>
              </a:rPr>
              <a:t>			  AND APPROPRIATE?</a:t>
            </a:r>
            <a:endParaRPr lang="en-US" sz="4000" b="1" dirty="0">
              <a:latin typeface="Helvetica" pitchFamily="34" charset="0"/>
              <a:cs typeface="Helvetica"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0" y="4629150"/>
            <a:ext cx="9144000" cy="222885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0" y="0"/>
            <a:ext cx="9144000"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4629150"/>
            <a:ext cx="9144000" cy="222885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0" y="0"/>
            <a:ext cx="9144000" cy="723900"/>
          </a:xfrm>
          <a:prstGeom prst="rect">
            <a:avLst/>
          </a:prstGeom>
          <a:noFill/>
          <a:ln w="9525">
            <a:noFill/>
            <a:miter lim="800000"/>
            <a:headEnd/>
            <a:tailEnd/>
          </a:ln>
        </p:spPr>
      </p:pic>
      <p:grpSp>
        <p:nvGrpSpPr>
          <p:cNvPr id="1026" name="Group 9"/>
          <p:cNvGrpSpPr>
            <a:grpSpLocks/>
          </p:cNvGrpSpPr>
          <p:nvPr/>
        </p:nvGrpSpPr>
        <p:grpSpPr bwMode="auto">
          <a:xfrm>
            <a:off x="599440" y="1278283"/>
            <a:ext cx="7934960" cy="5108886"/>
            <a:chOff x="0" y="108585"/>
            <a:chExt cx="6331585" cy="2997835"/>
          </a:xfrm>
        </p:grpSpPr>
        <p:pic>
          <p:nvPicPr>
            <p:cNvPr id="2" name="Picture 1"/>
            <p:cNvPicPr>
              <a:picLocks noChangeAspect="1"/>
            </p:cNvPicPr>
            <p:nvPr/>
          </p:nvPicPr>
          <p:blipFill>
            <a:blip r:embed="rId5" cstate="print"/>
            <a:srcRect/>
            <a:stretch>
              <a:fillRect/>
            </a:stretch>
          </p:blipFill>
          <p:spPr bwMode="auto">
            <a:xfrm>
              <a:off x="1752600" y="379730"/>
              <a:ext cx="2280285" cy="2117090"/>
            </a:xfrm>
            <a:prstGeom prst="rect">
              <a:avLst/>
            </a:prstGeom>
            <a:noFill/>
          </p:spPr>
        </p:pic>
        <p:sp>
          <p:nvSpPr>
            <p:cNvPr id="8" name="Text Box 3"/>
            <p:cNvSpPr txBox="1">
              <a:spLocks/>
            </p:cNvSpPr>
            <p:nvPr/>
          </p:nvSpPr>
          <p:spPr bwMode="auto">
            <a:xfrm>
              <a:off x="4032885" y="1139825"/>
              <a:ext cx="2298700" cy="7785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Stage 1: Initiation</a:t>
              </a:r>
            </a:p>
            <a:p>
              <a:pPr lvl="0" fontAlgn="base">
                <a:spcBef>
                  <a:spcPct val="0"/>
                </a:spcBef>
                <a:spcAft>
                  <a:spcPts val="1000"/>
                </a:spcAft>
              </a:pPr>
              <a:r>
                <a:rPr lang="en-US" sz="1200" dirty="0">
                  <a:latin typeface="Arial" pitchFamily="34" charset="0"/>
                  <a:cs typeface="Arial" pitchFamily="34" charset="0"/>
                </a:rPr>
                <a:t>First Nation, Métis and Inuit </a:t>
              </a:r>
              <a:r>
                <a:rPr kumimoji="0" lang="en-US" sz="1200" b="0" i="0" u="none" strike="noStrike" cap="none" normalizeH="0" baseline="0" dirty="0" smtClean="0">
                  <a:ln>
                    <a:noFill/>
                  </a:ln>
                  <a:solidFill>
                    <a:schemeClr val="tx1"/>
                  </a:solidFill>
                  <a:effectLst/>
                  <a:latin typeface="Arial" pitchFamily="34" charset="0"/>
                  <a:cs typeface="Arial" pitchFamily="34" charset="0"/>
                </a:rPr>
                <a:t>community representatives suggest the establishment of a culturally authentic and historically accurate resource to help educators understand </a:t>
              </a:r>
              <a:r>
                <a:rPr lang="en-US" sz="1200" dirty="0">
                  <a:latin typeface="Arial" pitchFamily="34" charset="0"/>
                  <a:cs typeface="Arial" pitchFamily="34" charset="0"/>
                </a:rPr>
                <a:t>First Nation, Métis and </a:t>
              </a:r>
              <a:r>
                <a:rPr lang="en-US" sz="1200" dirty="0" smtClean="0">
                  <a:latin typeface="Arial" pitchFamily="34" charset="0"/>
                  <a:cs typeface="Arial" pitchFamily="34" charset="0"/>
                </a:rPr>
                <a:t>Inuit perspectives</a:t>
              </a:r>
              <a:r>
                <a:rPr kumimoji="0" lang="en-US" sz="1200" b="0" i="0" u="none" strike="noStrike" cap="none" normalizeH="0" baseline="0" dirty="0" smtClean="0">
                  <a:ln>
                    <a:noFill/>
                  </a:ln>
                  <a:solidFill>
                    <a:schemeClr val="tx1"/>
                  </a:solidFill>
                  <a:effectLst/>
                  <a:latin typeface="Arial" pitchFamily="34" charset="0"/>
                  <a:cs typeface="Arial" pitchFamily="34" charset="0"/>
                </a:rPr>
                <a:t>.</a:t>
              </a:r>
            </a:p>
          </p:txBody>
        </p:sp>
        <p:sp>
          <p:nvSpPr>
            <p:cNvPr id="9" name="Text Box 4"/>
            <p:cNvSpPr txBox="1">
              <a:spLocks noChangeArrowheads="1"/>
            </p:cNvSpPr>
            <p:nvPr/>
          </p:nvSpPr>
          <p:spPr bwMode="auto">
            <a:xfrm>
              <a:off x="3649980" y="2192020"/>
              <a:ext cx="2535679"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Stage 2: Research</a:t>
              </a:r>
            </a:p>
            <a:p>
              <a:pPr lvl="0" fontAlgn="base">
                <a:spcBef>
                  <a:spcPct val="0"/>
                </a:spcBef>
                <a:spcAft>
                  <a:spcPts val="1000"/>
                </a:spcAft>
              </a:pPr>
              <a:r>
                <a:rPr kumimoji="0" lang="en-US" sz="1200" b="0" i="0" u="none" strike="noStrike" cap="none" normalizeH="0" baseline="0" dirty="0" smtClean="0">
                  <a:ln>
                    <a:noFill/>
                  </a:ln>
                  <a:solidFill>
                    <a:schemeClr val="tx1"/>
                  </a:solidFill>
                  <a:effectLst/>
                  <a:latin typeface="Arial" pitchFamily="34" charset="0"/>
                  <a:cs typeface="Arial" pitchFamily="34" charset="0"/>
                </a:rPr>
                <a:t>Consultation with </a:t>
              </a:r>
              <a:r>
                <a:rPr lang="en-US" sz="1200" dirty="0">
                  <a:latin typeface="Arial" pitchFamily="34" charset="0"/>
                  <a:cs typeface="Arial" pitchFamily="34" charset="0"/>
                </a:rPr>
                <a:t>First Nation, Métis and </a:t>
              </a:r>
              <a:r>
                <a:rPr lang="en-US" sz="1200" dirty="0" smtClean="0">
                  <a:latin typeface="Arial" pitchFamily="34" charset="0"/>
                  <a:cs typeface="Arial" pitchFamily="34" charset="0"/>
                </a:rPr>
                <a:t>Inuit community </a:t>
              </a:r>
              <a:r>
                <a:rPr kumimoji="0" lang="en-US" sz="1200" b="0" i="0" u="none" strike="noStrike" cap="none" normalizeH="0" baseline="0" dirty="0" smtClean="0">
                  <a:ln>
                    <a:noFill/>
                  </a:ln>
                  <a:solidFill>
                    <a:schemeClr val="tx1"/>
                  </a:solidFill>
                  <a:effectLst/>
                  <a:latin typeface="Arial" pitchFamily="34" charset="0"/>
                  <a:cs typeface="Arial" pitchFamily="34" charset="0"/>
                </a:rPr>
                <a:t>representatives across Alberta results in development of topic areas and gathering of resource content.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5"/>
            <p:cNvSpPr txBox="1">
              <a:spLocks noChangeArrowheads="1"/>
            </p:cNvSpPr>
            <p:nvPr/>
          </p:nvSpPr>
          <p:spPr bwMode="auto">
            <a:xfrm>
              <a:off x="562627" y="2165350"/>
              <a:ext cx="1965308" cy="6877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Stage 3: Planning</a:t>
              </a:r>
            </a:p>
            <a:p>
              <a:pPr lvl="0" fontAlgn="base">
                <a:spcBef>
                  <a:spcPct val="0"/>
                </a:spcBef>
                <a:spcAft>
                  <a:spcPts val="1000"/>
                </a:spcAft>
              </a:pPr>
              <a:r>
                <a:rPr kumimoji="0" lang="en-US" sz="1200" b="0" i="0" u="none" strike="noStrike" cap="none" normalizeH="0" baseline="0" dirty="0" smtClean="0">
                  <a:ln>
                    <a:noFill/>
                  </a:ln>
                  <a:solidFill>
                    <a:schemeClr val="tx1"/>
                  </a:solidFill>
                  <a:effectLst/>
                  <a:latin typeface="Arial" pitchFamily="34" charset="0"/>
                  <a:cs typeface="Arial" pitchFamily="34" charset="0"/>
                </a:rPr>
                <a:t>A program plan is presented to the </a:t>
              </a:r>
              <a:r>
                <a:rPr lang="en-US" sz="1200" dirty="0">
                  <a:latin typeface="Arial" pitchFamily="34" charset="0"/>
                  <a:cs typeface="Arial" pitchFamily="34" charset="0"/>
                </a:rPr>
                <a:t>First Nation, Métis and </a:t>
              </a:r>
              <a:r>
                <a:rPr lang="en-US" sz="1200" dirty="0" smtClean="0">
                  <a:latin typeface="Arial" pitchFamily="34" charset="0"/>
                  <a:cs typeface="Arial" pitchFamily="34" charset="0"/>
                </a:rPr>
                <a:t>Inuit Advisory </a:t>
              </a:r>
              <a:r>
                <a:rPr kumimoji="0" lang="en-US" sz="1200" b="0" i="0" u="none" strike="noStrike" cap="none" normalizeH="0" baseline="0" dirty="0" smtClean="0">
                  <a:ln>
                    <a:noFill/>
                  </a:ln>
                  <a:solidFill>
                    <a:schemeClr val="tx1"/>
                  </a:solidFill>
                  <a:effectLst/>
                  <a:latin typeface="Arial" pitchFamily="34" charset="0"/>
                  <a:cs typeface="Arial" pitchFamily="34" charset="0"/>
                </a:rPr>
                <a:t>Committee for feedback and suggestions.</a:t>
              </a:r>
            </a:p>
          </p:txBody>
        </p:sp>
        <p:sp>
          <p:nvSpPr>
            <p:cNvPr id="11" name="Text Box 6"/>
            <p:cNvSpPr txBox="1">
              <a:spLocks/>
            </p:cNvSpPr>
            <p:nvPr/>
          </p:nvSpPr>
          <p:spPr bwMode="auto">
            <a:xfrm>
              <a:off x="0" y="1151890"/>
              <a:ext cx="1843405" cy="7600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Stage 4: Development</a:t>
              </a:r>
            </a:p>
            <a:p>
              <a:pPr lvl="0" fontAlgn="base">
                <a:spcBef>
                  <a:spcPct val="0"/>
                </a:spcBef>
                <a:spcAft>
                  <a:spcPts val="1000"/>
                </a:spcAft>
              </a:pPr>
              <a:r>
                <a:rPr kumimoji="0" lang="en-US" sz="1200" b="0" i="0" u="none" strike="noStrike" cap="none" normalizeH="0" baseline="0" dirty="0" smtClean="0">
                  <a:ln>
                    <a:noFill/>
                  </a:ln>
                  <a:solidFill>
                    <a:schemeClr val="tx1"/>
                  </a:solidFill>
                  <a:effectLst/>
                  <a:latin typeface="Arial" pitchFamily="34" charset="0"/>
                  <a:cs typeface="Arial" pitchFamily="34" charset="0"/>
                </a:rPr>
                <a:t>Collaborative development of the resource proceeds with contributions from </a:t>
              </a:r>
              <a:r>
                <a:rPr lang="en-US" sz="1200" dirty="0">
                  <a:latin typeface="Arial" pitchFamily="34" charset="0"/>
                  <a:cs typeface="Arial" pitchFamily="34" charset="0"/>
                </a:rPr>
                <a:t>First Nation, Métis and </a:t>
              </a:r>
              <a:r>
                <a:rPr lang="en-US" sz="1200" dirty="0" smtClean="0">
                  <a:latin typeface="Arial" pitchFamily="34" charset="0"/>
                  <a:cs typeface="Arial" pitchFamily="34" charset="0"/>
                </a:rPr>
                <a:t>Inuit community </a:t>
              </a:r>
              <a:r>
                <a:rPr kumimoji="0" lang="en-US" sz="1200" b="0" i="0" u="none" strike="noStrike" cap="none" normalizeH="0" baseline="0" dirty="0" smtClean="0">
                  <a:ln>
                    <a:noFill/>
                  </a:ln>
                  <a:solidFill>
                    <a:schemeClr val="tx1"/>
                  </a:solidFill>
                  <a:effectLst/>
                  <a:latin typeface="Arial" pitchFamily="34" charset="0"/>
                  <a:cs typeface="Arial" pitchFamily="34" charset="0"/>
                </a:rPr>
                <a:t>members.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7"/>
            <p:cNvSpPr txBox="1">
              <a:spLocks noChangeArrowheads="1"/>
            </p:cNvSpPr>
            <p:nvPr/>
          </p:nvSpPr>
          <p:spPr bwMode="auto">
            <a:xfrm>
              <a:off x="431800" y="108585"/>
              <a:ext cx="2085340" cy="80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Stage 5: Verification</a:t>
              </a:r>
            </a:p>
            <a:p>
              <a:pPr lvl="0" fontAlgn="base">
                <a:spcBef>
                  <a:spcPct val="0"/>
                </a:spcBef>
                <a:spcAft>
                  <a:spcPts val="1000"/>
                </a:spcAft>
              </a:pPr>
              <a:r>
                <a:rPr kumimoji="0" lang="en-US" sz="1200" b="0" i="0" u="none" strike="noStrike" cap="none" normalizeH="0" baseline="0" dirty="0" smtClean="0">
                  <a:ln>
                    <a:noFill/>
                  </a:ln>
                  <a:solidFill>
                    <a:schemeClr val="tx1"/>
                  </a:solidFill>
                  <a:effectLst/>
                  <a:latin typeface="Arial" pitchFamily="34" charset="0"/>
                  <a:cs typeface="Arial" pitchFamily="34" charset="0"/>
                </a:rPr>
                <a:t>The draft resource is shared with </a:t>
              </a:r>
              <a:r>
                <a:rPr lang="en-US" sz="1200" dirty="0">
                  <a:latin typeface="Arial" pitchFamily="34" charset="0"/>
                  <a:cs typeface="Arial" pitchFamily="34" charset="0"/>
                </a:rPr>
                <a:t>First Nation, Métis and </a:t>
              </a:r>
              <a:r>
                <a:rPr lang="en-US" sz="1200" dirty="0" smtClean="0">
                  <a:latin typeface="Arial" pitchFamily="34" charset="0"/>
                  <a:cs typeface="Arial" pitchFamily="34" charset="0"/>
                </a:rPr>
                <a:t>Inuit community </a:t>
              </a:r>
              <a:r>
                <a:rPr kumimoji="0" lang="en-US" sz="1200" b="0" i="0" u="none" strike="noStrike" cap="none" normalizeH="0" baseline="0" dirty="0" smtClean="0">
                  <a:ln>
                    <a:noFill/>
                  </a:ln>
                  <a:solidFill>
                    <a:schemeClr val="tx1"/>
                  </a:solidFill>
                  <a:effectLst/>
                  <a:latin typeface="Arial" pitchFamily="34" charset="0"/>
                  <a:cs typeface="Arial" pitchFamily="34" charset="0"/>
                </a:rPr>
                <a:t>members and contributors for review of authenticity and accuracy.</a:t>
              </a:r>
            </a:p>
          </p:txBody>
        </p:sp>
        <p:sp>
          <p:nvSpPr>
            <p:cNvPr id="13" name="Text Box 8"/>
            <p:cNvSpPr txBox="1">
              <a:spLocks noChangeArrowheads="1"/>
            </p:cNvSpPr>
            <p:nvPr/>
          </p:nvSpPr>
          <p:spPr bwMode="auto">
            <a:xfrm>
              <a:off x="3832083" y="108585"/>
              <a:ext cx="2207649" cy="868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Stage 6: Maintenance</a:t>
              </a:r>
            </a:p>
            <a:p>
              <a:pPr lvl="0" fontAlgn="base">
                <a:spcBef>
                  <a:spcPct val="0"/>
                </a:spcBef>
                <a:spcAft>
                  <a:spcPts val="1000"/>
                </a:spcAft>
              </a:pPr>
              <a:r>
                <a:rPr kumimoji="0" lang="en-US" sz="1200" b="0" i="0" u="none" strike="noStrike" cap="none" normalizeH="0" baseline="0" dirty="0" smtClean="0">
                  <a:ln>
                    <a:noFill/>
                  </a:ln>
                  <a:solidFill>
                    <a:schemeClr val="tx1"/>
                  </a:solidFill>
                  <a:effectLst/>
                  <a:latin typeface="Arial" pitchFamily="34" charset="0"/>
                  <a:cs typeface="Arial" pitchFamily="34" charset="0"/>
                </a:rPr>
                <a:t>Consultation with </a:t>
              </a:r>
              <a:r>
                <a:rPr lang="en-US" sz="1200" dirty="0">
                  <a:latin typeface="Arial" pitchFamily="34" charset="0"/>
                  <a:cs typeface="Arial" pitchFamily="34" charset="0"/>
                </a:rPr>
                <a:t>First Nation, Métis and </a:t>
              </a:r>
              <a:r>
                <a:rPr lang="en-US" sz="1200" dirty="0" smtClean="0">
                  <a:latin typeface="Arial" pitchFamily="34" charset="0"/>
                  <a:cs typeface="Arial" pitchFamily="34" charset="0"/>
                </a:rPr>
                <a:t>Inuit community </a:t>
              </a:r>
              <a:r>
                <a:rPr kumimoji="0" lang="en-US" sz="1200" b="0" i="0" u="none" strike="noStrike" cap="none" normalizeH="0" baseline="0" dirty="0" smtClean="0">
                  <a:ln>
                    <a:noFill/>
                  </a:ln>
                  <a:solidFill>
                    <a:schemeClr val="tx1"/>
                  </a:solidFill>
                  <a:effectLst/>
                  <a:latin typeface="Arial" pitchFamily="34" charset="0"/>
                  <a:cs typeface="Arial" pitchFamily="34" charset="0"/>
                </a:rPr>
                <a:t>members continues in order to ensure that resource content is culturally authentic and historically accurate</a:t>
              </a:r>
              <a:r>
                <a:rPr kumimoji="0" lang="en-US" sz="800" b="0" i="0" u="none" strike="noStrike" cap="none" normalizeH="0" baseline="0" dirty="0" smtClean="0">
                  <a:ln>
                    <a:noFill/>
                  </a:ln>
                  <a:solidFill>
                    <a:schemeClr val="tx1"/>
                  </a:solidFill>
                  <a:effectLst/>
                  <a:latin typeface="Arial"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4" name="TextBox 13"/>
          <p:cNvSpPr txBox="1"/>
          <p:nvPr/>
        </p:nvSpPr>
        <p:spPr>
          <a:xfrm>
            <a:off x="1608815" y="723900"/>
            <a:ext cx="5926370" cy="400110"/>
          </a:xfrm>
          <a:prstGeom prst="rect">
            <a:avLst/>
          </a:prstGeom>
          <a:noFill/>
        </p:spPr>
        <p:txBody>
          <a:bodyPr wrap="square" rtlCol="0">
            <a:spAutoFit/>
          </a:bodyPr>
          <a:lstStyle/>
          <a:p>
            <a:pPr algn="ctr"/>
            <a:r>
              <a:rPr lang="en-US" sz="2000" b="1" dirty="0" smtClean="0"/>
              <a:t>Consultation</a:t>
            </a:r>
            <a:r>
              <a:rPr lang="en-US" sz="2000" dirty="0" smtClean="0"/>
              <a:t> </a:t>
            </a:r>
            <a:r>
              <a:rPr lang="en-US" sz="2000" b="1" dirty="0" smtClean="0"/>
              <a:t>Cycle </a:t>
            </a:r>
            <a:endParaRPr lang="en-US" sz="2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4629150"/>
            <a:ext cx="9144000" cy="2228850"/>
          </a:xfrm>
          <a:prstGeom prst="rect">
            <a:avLst/>
          </a:prstGeom>
          <a:noFill/>
          <a:ln w="9525">
            <a:noFill/>
            <a:miter lim="800000"/>
            <a:headEnd/>
            <a:tailEnd/>
          </a:ln>
        </p:spPr>
      </p:pic>
      <p:sp>
        <p:nvSpPr>
          <p:cNvPr id="2" name="Title 1"/>
          <p:cNvSpPr>
            <a:spLocks noGrp="1"/>
          </p:cNvSpPr>
          <p:nvPr>
            <p:ph type="ctrTitle"/>
          </p:nvPr>
        </p:nvSpPr>
        <p:spPr>
          <a:xfrm>
            <a:off x="827315" y="1903600"/>
            <a:ext cx="7772400" cy="2718816"/>
          </a:xfrm>
        </p:spPr>
        <p:txBody>
          <a:bodyPr>
            <a:noAutofit/>
          </a:bodyPr>
          <a:lstStyle/>
          <a:p>
            <a:r>
              <a:rPr lang="en-US" sz="7200" i="1" dirty="0" smtClean="0"/>
              <a:t>Walking Together</a:t>
            </a:r>
            <a:br>
              <a:rPr lang="en-US" sz="7200" i="1" dirty="0" smtClean="0"/>
            </a:br>
            <a:r>
              <a:rPr lang="en-US" sz="4800" i="1" dirty="0" smtClean="0"/>
              <a:t>First Nations, Métis and Inuit Perspectives in Curriculum</a:t>
            </a:r>
            <a:br>
              <a:rPr lang="en-US" sz="4800" i="1" dirty="0" smtClean="0"/>
            </a:br>
            <a:r>
              <a:rPr lang="en-US" sz="4800" i="1" dirty="0" smtClean="0"/>
              <a:t/>
            </a:r>
            <a:br>
              <a:rPr lang="en-US" sz="4800" i="1" dirty="0" smtClean="0"/>
            </a:br>
            <a:r>
              <a:rPr lang="en-US" dirty="0" smtClean="0"/>
              <a:t>Backgrounder</a:t>
            </a:r>
            <a:endParaRPr lang="en-US" dirty="0"/>
          </a:p>
        </p:txBody>
      </p:sp>
      <p:pic>
        <p:nvPicPr>
          <p:cNvPr id="7" name="Picture 3"/>
          <p:cNvPicPr>
            <a:picLocks noChangeAspect="1" noChangeArrowheads="1"/>
          </p:cNvPicPr>
          <p:nvPr/>
        </p:nvPicPr>
        <p:blipFill>
          <a:blip r:embed="rId4" cstate="print"/>
          <a:srcRect/>
          <a:stretch>
            <a:fillRect/>
          </a:stretch>
        </p:blipFill>
        <p:spPr bwMode="auto">
          <a:xfrm>
            <a:off x="0" y="0"/>
            <a:ext cx="9144000" cy="723900"/>
          </a:xfrm>
          <a:prstGeom prst="rect">
            <a:avLst/>
          </a:prstGeom>
          <a:noFill/>
          <a:ln w="9525">
            <a:noFill/>
            <a:miter lim="800000"/>
            <a:headEnd/>
            <a:tailEnd/>
          </a:ln>
        </p:spPr>
      </p:pic>
    </p:spTree>
    <p:extLst>
      <p:ext uri="{BB962C8B-B14F-4D97-AF65-F5344CB8AC3E}">
        <p14:creationId xmlns:p14="http://schemas.microsoft.com/office/powerpoint/2010/main" val="658368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srcRect/>
          <a:stretch>
            <a:fillRect/>
          </a:stretch>
        </p:blipFill>
        <p:spPr bwMode="auto">
          <a:xfrm>
            <a:off x="0" y="4939395"/>
            <a:ext cx="9144000" cy="2228850"/>
          </a:xfrm>
          <a:prstGeom prst="rect">
            <a:avLst/>
          </a:prstGeom>
          <a:noFill/>
          <a:ln w="9525">
            <a:noFill/>
            <a:miter lim="800000"/>
            <a:headEnd/>
            <a:tailEnd/>
          </a:ln>
        </p:spPr>
      </p:pic>
      <p:sp>
        <p:nvSpPr>
          <p:cNvPr id="3" name="TextBox 2"/>
          <p:cNvSpPr txBox="1"/>
          <p:nvPr/>
        </p:nvSpPr>
        <p:spPr>
          <a:xfrm>
            <a:off x="6847114" y="767805"/>
            <a:ext cx="2086149" cy="769441"/>
          </a:xfrm>
          <a:prstGeom prst="rect">
            <a:avLst/>
          </a:prstGeom>
          <a:noFill/>
        </p:spPr>
        <p:txBody>
          <a:bodyPr wrap="none" rtlCol="0">
            <a:spAutoFit/>
          </a:bodyPr>
          <a:lstStyle/>
          <a:p>
            <a:r>
              <a:rPr lang="en-US" sz="2400" dirty="0" smtClean="0"/>
              <a:t>The</a:t>
            </a:r>
            <a:r>
              <a:rPr lang="en-US" sz="4400" dirty="0" smtClean="0"/>
              <a:t> Focus</a:t>
            </a:r>
            <a:endParaRPr lang="en-US" sz="4400" dirty="0"/>
          </a:p>
        </p:txBody>
      </p:sp>
      <p:grpSp>
        <p:nvGrpSpPr>
          <p:cNvPr id="13" name="Group 12"/>
          <p:cNvGrpSpPr/>
          <p:nvPr/>
        </p:nvGrpSpPr>
        <p:grpSpPr>
          <a:xfrm>
            <a:off x="899099" y="1183303"/>
            <a:ext cx="7435383" cy="4463979"/>
            <a:chOff x="899099" y="1183302"/>
            <a:chExt cx="7435382" cy="4463979"/>
          </a:xfrm>
        </p:grpSpPr>
        <p:sp>
          <p:nvSpPr>
            <p:cNvPr id="4" name="TextBox 3"/>
            <p:cNvSpPr txBox="1"/>
            <p:nvPr/>
          </p:nvSpPr>
          <p:spPr>
            <a:xfrm>
              <a:off x="6847113" y="3061348"/>
              <a:ext cx="1487368" cy="707886"/>
            </a:xfrm>
            <a:prstGeom prst="rect">
              <a:avLst/>
            </a:prstGeom>
            <a:noFill/>
          </p:spPr>
          <p:txBody>
            <a:bodyPr wrap="square" rtlCol="0">
              <a:spAutoFit/>
            </a:bodyPr>
            <a:lstStyle/>
            <a:p>
              <a:r>
                <a:rPr lang="en-US" sz="4000" dirty="0" smtClean="0"/>
                <a:t>Why?</a:t>
              </a:r>
            </a:p>
          </p:txBody>
        </p:sp>
        <p:sp>
          <p:nvSpPr>
            <p:cNvPr id="6" name="TextBox 5"/>
            <p:cNvSpPr txBox="1"/>
            <p:nvPr/>
          </p:nvSpPr>
          <p:spPr>
            <a:xfrm>
              <a:off x="899099" y="3061348"/>
              <a:ext cx="1376915" cy="707886"/>
            </a:xfrm>
            <a:prstGeom prst="rect">
              <a:avLst/>
            </a:prstGeom>
            <a:noFill/>
          </p:spPr>
          <p:txBody>
            <a:bodyPr wrap="none" rtlCol="0">
              <a:spAutoFit/>
            </a:bodyPr>
            <a:lstStyle/>
            <a:p>
              <a:r>
                <a:rPr lang="en-US" sz="4000" dirty="0" smtClean="0"/>
                <a:t>How?</a:t>
              </a:r>
              <a:endParaRPr lang="en-US" sz="4000" dirty="0"/>
            </a:p>
          </p:txBody>
        </p:sp>
        <p:grpSp>
          <p:nvGrpSpPr>
            <p:cNvPr id="10" name="Group 9"/>
            <p:cNvGrpSpPr/>
            <p:nvPr/>
          </p:nvGrpSpPr>
          <p:grpSpPr>
            <a:xfrm>
              <a:off x="2683848" y="1183302"/>
              <a:ext cx="3938623" cy="4463979"/>
              <a:chOff x="2681141" y="1183302"/>
              <a:chExt cx="3938623" cy="4463979"/>
            </a:xfrm>
          </p:grpSpPr>
          <p:sp>
            <p:nvSpPr>
              <p:cNvPr id="2" name="TextBox 1"/>
              <p:cNvSpPr txBox="1"/>
              <p:nvPr/>
            </p:nvSpPr>
            <p:spPr>
              <a:xfrm>
                <a:off x="3719027" y="4939395"/>
                <a:ext cx="1862848" cy="707886"/>
              </a:xfrm>
              <a:prstGeom prst="rect">
                <a:avLst/>
              </a:prstGeom>
              <a:noFill/>
            </p:spPr>
            <p:txBody>
              <a:bodyPr wrap="square" rtlCol="0">
                <a:spAutoFit/>
              </a:bodyPr>
              <a:lstStyle/>
              <a:p>
                <a:r>
                  <a:rPr lang="en-US" sz="4000" dirty="0" smtClean="0"/>
                  <a:t>Who?</a:t>
                </a:r>
                <a:endParaRPr lang="en-US" dirty="0" smtClean="0"/>
              </a:p>
            </p:txBody>
          </p:sp>
          <p:sp>
            <p:nvSpPr>
              <p:cNvPr id="5" name="TextBox 4"/>
              <p:cNvSpPr txBox="1"/>
              <p:nvPr/>
            </p:nvSpPr>
            <p:spPr>
              <a:xfrm>
                <a:off x="3940963" y="1183302"/>
                <a:ext cx="1560107" cy="707886"/>
              </a:xfrm>
              <a:prstGeom prst="rect">
                <a:avLst/>
              </a:prstGeom>
              <a:noFill/>
            </p:spPr>
            <p:txBody>
              <a:bodyPr wrap="none" rtlCol="0">
                <a:spAutoFit/>
              </a:bodyPr>
              <a:lstStyle/>
              <a:p>
                <a:r>
                  <a:rPr lang="en-US" sz="4000" dirty="0" smtClean="0"/>
                  <a:t>What?</a:t>
                </a:r>
                <a:endParaRPr lang="en-US" dirty="0"/>
              </a:p>
            </p:txBody>
          </p:sp>
          <p:pic>
            <p:nvPicPr>
              <p:cNvPr id="8" name="Picture 6" descr="4843124-1526x2289.jpg"/>
              <p:cNvPicPr>
                <a:picLocks noChangeAspect="1"/>
              </p:cNvPicPr>
              <p:nvPr/>
            </p:nvPicPr>
            <p:blipFill>
              <a:blip r:embed="rId4" cstate="print"/>
              <a:srcRect/>
              <a:stretch>
                <a:fillRect/>
              </a:stretch>
            </p:blipFill>
            <p:spPr bwMode="auto">
              <a:xfrm>
                <a:off x="2681141" y="2102113"/>
                <a:ext cx="3938623" cy="2626356"/>
              </a:xfrm>
              <a:prstGeom prst="rect">
                <a:avLst/>
              </a:prstGeom>
              <a:noFill/>
              <a:ln w="9525">
                <a:noFill/>
                <a:miter lim="800000"/>
                <a:headEnd/>
                <a:tailEnd/>
              </a:ln>
            </p:spPr>
          </p:pic>
        </p:grpSp>
      </p:grpSp>
      <p:pic>
        <p:nvPicPr>
          <p:cNvPr id="12" name="Picture 3"/>
          <p:cNvPicPr>
            <a:picLocks noChangeAspect="1" noChangeArrowheads="1"/>
          </p:cNvPicPr>
          <p:nvPr/>
        </p:nvPicPr>
        <p:blipFill>
          <a:blip r:embed="rId5" cstate="print"/>
          <a:srcRect/>
          <a:stretch>
            <a:fillRect/>
          </a:stretch>
        </p:blipFill>
        <p:spPr bwMode="auto">
          <a:xfrm>
            <a:off x="0" y="0"/>
            <a:ext cx="9144000" cy="723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a:xfrm>
            <a:off x="722313" y="2502722"/>
            <a:ext cx="7772400" cy="1362075"/>
          </a:xfrm>
        </p:spPr>
        <p:txBody>
          <a:bodyPr>
            <a:normAutofit fontScale="90000"/>
          </a:bodyPr>
          <a:lstStyle/>
          <a:p>
            <a:pPr eaLnBrk="1" hangingPunct="1"/>
            <a:r>
              <a:rPr lang="en-US" cap="none" dirty="0" smtClean="0">
                <a:latin typeface="Helvetica" pitchFamily="-1" charset="0"/>
                <a:cs typeface="Helvetica" pitchFamily="-1" charset="0"/>
              </a:rPr>
              <a:t>FIRST NATIONS, METIS AND INUIT STUDENT POPULATION MATTERS</a:t>
            </a:r>
          </a:p>
        </p:txBody>
      </p:sp>
      <p:sp>
        <p:nvSpPr>
          <p:cNvPr id="5123" name="Text Placeholder 4"/>
          <p:cNvSpPr>
            <a:spLocks noGrp="1"/>
          </p:cNvSpPr>
          <p:nvPr>
            <p:ph type="body" idx="1"/>
          </p:nvPr>
        </p:nvSpPr>
        <p:spPr>
          <a:xfrm>
            <a:off x="722313" y="1002536"/>
            <a:ext cx="7772400" cy="1500187"/>
          </a:xfrm>
        </p:spPr>
        <p:txBody>
          <a:bodyPr/>
          <a:lstStyle/>
          <a:p>
            <a:pPr eaLnBrk="1" hangingPunct="1"/>
            <a:r>
              <a:rPr lang="en-US" b="1" dirty="0" smtClean="0">
                <a:solidFill>
                  <a:schemeClr val="tx1"/>
                </a:solidFill>
                <a:latin typeface="Helvetica" pitchFamily="-1" charset="0"/>
                <a:cs typeface="Helvetica" pitchFamily="-1" charset="0"/>
              </a:rPr>
              <a:t>Why understanding our</a:t>
            </a:r>
          </a:p>
        </p:txBody>
      </p:sp>
      <p:pic>
        <p:nvPicPr>
          <p:cNvPr id="6" name="Picture 2"/>
          <p:cNvPicPr>
            <a:picLocks noChangeAspect="1" noChangeArrowheads="1"/>
          </p:cNvPicPr>
          <p:nvPr/>
        </p:nvPicPr>
        <p:blipFill>
          <a:blip r:embed="rId3" cstate="print"/>
          <a:srcRect/>
          <a:stretch>
            <a:fillRect/>
          </a:stretch>
        </p:blipFill>
        <p:spPr bwMode="auto">
          <a:xfrm>
            <a:off x="0" y="4629150"/>
            <a:ext cx="9144000" cy="222885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0" y="0"/>
            <a:ext cx="9144000"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4629150"/>
            <a:ext cx="9144000" cy="2228850"/>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9526" y="1"/>
            <a:ext cx="9124951" cy="1152525"/>
          </a:xfrm>
          <a:prstGeom prst="rect">
            <a:avLst/>
          </a:prstGeom>
          <a:noFill/>
          <a:ln w="9525">
            <a:noFill/>
            <a:miter lim="800000"/>
            <a:headEnd/>
            <a:tailEnd/>
          </a:ln>
        </p:spPr>
      </p:pic>
      <p:pic>
        <p:nvPicPr>
          <p:cNvPr id="6147" name="Picture 3" descr="C:\Users\pauline.auger\AppData\Local\Microsoft\Windows\Temporary Internet Files\Low\Content.IE5\57P3D35V\16075zysud17p9t[1].jpg"/>
          <p:cNvPicPr>
            <a:picLocks noChangeAspect="1" noChangeArrowheads="1"/>
          </p:cNvPicPr>
          <p:nvPr/>
        </p:nvPicPr>
        <p:blipFill>
          <a:blip r:embed="rId5" cstate="print"/>
          <a:srcRect/>
          <a:stretch>
            <a:fillRect/>
          </a:stretch>
        </p:blipFill>
        <p:spPr bwMode="auto">
          <a:xfrm>
            <a:off x="743713" y="682560"/>
            <a:ext cx="7221671" cy="5145215"/>
          </a:xfrm>
          <a:prstGeom prst="rect">
            <a:avLst/>
          </a:prstGeom>
          <a:noFill/>
          <a:ln w="9525">
            <a:noFill/>
            <a:miter lim="800000"/>
            <a:headEnd/>
            <a:tailEnd/>
          </a:ln>
        </p:spPr>
      </p:pic>
      <p:sp>
        <p:nvSpPr>
          <p:cNvPr id="6146" name="Content Placeholder 2"/>
          <p:cNvSpPr>
            <a:spLocks noGrp="1"/>
          </p:cNvSpPr>
          <p:nvPr>
            <p:ph idx="1"/>
          </p:nvPr>
        </p:nvSpPr>
        <p:spPr>
          <a:xfrm>
            <a:off x="48769" y="3677285"/>
            <a:ext cx="3898900" cy="2784475"/>
          </a:xfrm>
        </p:spPr>
        <p:txBody>
          <a:bodyPr/>
          <a:lstStyle/>
          <a:p>
            <a:pPr algn="ctr" eaLnBrk="1" hangingPunct="1">
              <a:buFont typeface="Arial" charset="0"/>
              <a:buNone/>
            </a:pPr>
            <a:r>
              <a:rPr lang="en-US" sz="15000" dirty="0" smtClean="0">
                <a:latin typeface="Helvetica" pitchFamily="-1" charset="0"/>
                <a:cs typeface="Helvetica" pitchFamily="-1" charset="0"/>
              </a:rPr>
              <a:t>3X</a:t>
            </a:r>
          </a:p>
          <a:p>
            <a:pPr eaLnBrk="1" hangingPunct="1"/>
            <a:endParaRPr lang="en-US" dirty="0" smtClean="0">
              <a:latin typeface="Helvetica" pitchFamily="-1" charset="0"/>
              <a:cs typeface="Helvetica" pitchFamily="-1"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4629150"/>
            <a:ext cx="9144000" cy="2228850"/>
          </a:xfrm>
          <a:prstGeom prst="rect">
            <a:avLst/>
          </a:prstGeom>
          <a:noFill/>
          <a:ln w="9525">
            <a:noFill/>
            <a:miter lim="800000"/>
            <a:headEnd/>
            <a:tailEnd/>
          </a:ln>
        </p:spPr>
      </p:pic>
      <p:sp>
        <p:nvSpPr>
          <p:cNvPr id="7170" name="Content Placeholder 2"/>
          <p:cNvSpPr txBox="1">
            <a:spLocks/>
          </p:cNvSpPr>
          <p:nvPr/>
        </p:nvSpPr>
        <p:spPr bwMode="auto">
          <a:xfrm>
            <a:off x="19050" y="934230"/>
            <a:ext cx="4024140" cy="5558010"/>
          </a:xfrm>
          <a:prstGeom prst="rect">
            <a:avLst/>
          </a:prstGeom>
          <a:noFill/>
          <a:ln w="9525">
            <a:noFill/>
            <a:miter lim="800000"/>
            <a:headEnd/>
            <a:tailEnd/>
          </a:ln>
        </p:spPr>
        <p:txBody>
          <a:bodyPr/>
          <a:lstStyle/>
          <a:p>
            <a:pPr marL="342900" indent="-342900">
              <a:spcBef>
                <a:spcPct val="20000"/>
              </a:spcBef>
              <a:buFont typeface="Arial" charset="0"/>
              <a:buChar char="•"/>
            </a:pPr>
            <a:r>
              <a:rPr lang="en-US" sz="3200" dirty="0">
                <a:latin typeface="Helvetica" pitchFamily="-1" charset="0"/>
                <a:cs typeface="Helvetica" pitchFamily="-1" charset="0"/>
              </a:rPr>
              <a:t>Growing (3X)</a:t>
            </a:r>
          </a:p>
          <a:p>
            <a:pPr marL="342900" indent="-342900" algn="r">
              <a:spcBef>
                <a:spcPct val="20000"/>
              </a:spcBef>
              <a:buFont typeface="Arial" charset="0"/>
              <a:buNone/>
            </a:pPr>
            <a:r>
              <a:rPr lang="en-US" sz="9600" dirty="0">
                <a:latin typeface="Helvetica" pitchFamily="-1" charset="0"/>
                <a:cs typeface="Helvetica" pitchFamily="-1" charset="0"/>
              </a:rPr>
              <a:t>50%</a:t>
            </a:r>
          </a:p>
          <a:p>
            <a:pPr marL="342900" indent="-342900" algn="r">
              <a:spcBef>
                <a:spcPct val="20000"/>
              </a:spcBef>
              <a:buFont typeface="Arial" charset="0"/>
              <a:buNone/>
            </a:pPr>
            <a:r>
              <a:rPr lang="en-US" sz="9600" dirty="0">
                <a:latin typeface="Helvetica" pitchFamily="-1" charset="0"/>
                <a:cs typeface="Helvetica" pitchFamily="-1" charset="0"/>
              </a:rPr>
              <a:t> &lt; 25</a:t>
            </a:r>
          </a:p>
        </p:txBody>
      </p:sp>
      <p:pic>
        <p:nvPicPr>
          <p:cNvPr id="7171" name="Picture 2" descr="IMG_9960.jpg"/>
          <p:cNvPicPr>
            <a:picLocks noChangeAspect="1"/>
          </p:cNvPicPr>
          <p:nvPr/>
        </p:nvPicPr>
        <p:blipFill>
          <a:blip r:embed="rId4" cstate="print"/>
          <a:srcRect/>
          <a:stretch>
            <a:fillRect/>
          </a:stretch>
        </p:blipFill>
        <p:spPr bwMode="auto">
          <a:xfrm>
            <a:off x="4888994" y="348795"/>
            <a:ext cx="4034671" cy="6052007"/>
          </a:xfrm>
          <a:prstGeom prst="rect">
            <a:avLst/>
          </a:prstGeom>
          <a:noFill/>
          <a:ln w="9525">
            <a:noFill/>
            <a:miter lim="800000"/>
            <a:headEnd/>
            <a:tailEnd/>
          </a:ln>
        </p:spPr>
      </p:pic>
      <p:pic>
        <p:nvPicPr>
          <p:cNvPr id="7" name="Picture 3"/>
          <p:cNvPicPr>
            <a:picLocks noChangeAspect="1" noChangeArrowheads="1"/>
          </p:cNvPicPr>
          <p:nvPr/>
        </p:nvPicPr>
        <p:blipFill>
          <a:blip r:embed="rId5" cstate="print"/>
          <a:srcRect/>
          <a:stretch>
            <a:fillRect/>
          </a:stretch>
        </p:blipFill>
        <p:spPr bwMode="auto">
          <a:xfrm>
            <a:off x="0" y="0"/>
            <a:ext cx="9144000"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a:stretch>
            <a:fillRect/>
          </a:stretch>
        </p:blipFill>
        <p:spPr bwMode="auto">
          <a:xfrm>
            <a:off x="0" y="4629150"/>
            <a:ext cx="9144000" cy="2228850"/>
          </a:xfrm>
          <a:prstGeom prst="rect">
            <a:avLst/>
          </a:prstGeom>
          <a:noFill/>
          <a:ln w="9525">
            <a:noFill/>
            <a:miter lim="800000"/>
            <a:headEnd/>
            <a:tailEnd/>
          </a:ln>
        </p:spPr>
      </p:pic>
      <p:grpSp>
        <p:nvGrpSpPr>
          <p:cNvPr id="11" name="Group 10"/>
          <p:cNvGrpSpPr/>
          <p:nvPr/>
        </p:nvGrpSpPr>
        <p:grpSpPr>
          <a:xfrm>
            <a:off x="0" y="901234"/>
            <a:ext cx="6420147" cy="4499822"/>
            <a:chOff x="2393347" y="1087162"/>
            <a:chExt cx="6420147" cy="4499822"/>
          </a:xfrm>
        </p:grpSpPr>
        <p:pic>
          <p:nvPicPr>
            <p:cNvPr id="8195" name="Picture 6" descr="\\lan.local\staff\Pauline.Auger\My Documents\My Pictures\mygrands minus 1 June11.jpg"/>
            <p:cNvPicPr>
              <a:picLocks noChangeAspect="1" noChangeArrowheads="1"/>
            </p:cNvPicPr>
            <p:nvPr/>
          </p:nvPicPr>
          <p:blipFill>
            <a:blip r:embed="rId4" cstate="print"/>
            <a:srcRect/>
            <a:stretch>
              <a:fillRect/>
            </a:stretch>
          </p:blipFill>
          <p:spPr bwMode="auto">
            <a:xfrm>
              <a:off x="2393347" y="1087162"/>
              <a:ext cx="6420147" cy="4313894"/>
            </a:xfrm>
            <a:prstGeom prst="rect">
              <a:avLst/>
            </a:prstGeom>
            <a:noFill/>
            <a:ln w="9525">
              <a:noFill/>
              <a:miter lim="800000"/>
              <a:headEnd/>
              <a:tailEnd/>
            </a:ln>
          </p:spPr>
        </p:pic>
        <p:sp>
          <p:nvSpPr>
            <p:cNvPr id="8" name="Rectangle 7"/>
            <p:cNvSpPr/>
            <p:nvPr/>
          </p:nvSpPr>
          <p:spPr>
            <a:xfrm>
              <a:off x="2393347" y="4696397"/>
              <a:ext cx="6420147" cy="8905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8197" name="Content Placeholder 2"/>
          <p:cNvSpPr txBox="1">
            <a:spLocks/>
          </p:cNvSpPr>
          <p:nvPr/>
        </p:nvSpPr>
        <p:spPr bwMode="auto">
          <a:xfrm>
            <a:off x="5961889" y="723901"/>
            <a:ext cx="3033713" cy="1265894"/>
          </a:xfrm>
          <a:prstGeom prst="rect">
            <a:avLst/>
          </a:prstGeom>
          <a:noFill/>
          <a:ln w="9525">
            <a:noFill/>
            <a:miter lim="800000"/>
            <a:headEnd/>
            <a:tailEnd/>
          </a:ln>
        </p:spPr>
        <p:txBody>
          <a:bodyPr/>
          <a:lstStyle/>
          <a:p>
            <a:pPr marL="342900" indent="-342900">
              <a:spcBef>
                <a:spcPct val="20000"/>
              </a:spcBef>
              <a:buFont typeface="Arial" charset="0"/>
              <a:buChar char="•"/>
            </a:pPr>
            <a:r>
              <a:rPr lang="en-US" sz="3200" dirty="0">
                <a:latin typeface="Helvetica" pitchFamily="-1" charset="0"/>
                <a:cs typeface="Helvetica" pitchFamily="-1" charset="0"/>
              </a:rPr>
              <a:t>Growing (3X)</a:t>
            </a:r>
          </a:p>
          <a:p>
            <a:pPr marL="342900" indent="-342900">
              <a:spcBef>
                <a:spcPct val="20000"/>
              </a:spcBef>
              <a:buFont typeface="Arial" charset="0"/>
              <a:buChar char="•"/>
            </a:pPr>
            <a:r>
              <a:rPr lang="en-US" sz="3200" dirty="0">
                <a:latin typeface="Helvetica" pitchFamily="-1" charset="0"/>
                <a:cs typeface="Helvetica" pitchFamily="-1" charset="0"/>
              </a:rPr>
              <a:t>Young </a:t>
            </a:r>
            <a:r>
              <a:rPr lang="en-US" sz="3200" dirty="0" smtClean="0">
                <a:latin typeface="Helvetica" pitchFamily="-1" charset="0"/>
                <a:cs typeface="Helvetica" pitchFamily="-1" charset="0"/>
              </a:rPr>
              <a:t>(&lt;25)</a:t>
            </a:r>
            <a:endParaRPr lang="en-US" sz="15000" dirty="0">
              <a:latin typeface="Helvetica" pitchFamily="-1" charset="0"/>
              <a:cs typeface="Helvetica" pitchFamily="-1" charset="0"/>
            </a:endParaRPr>
          </a:p>
          <a:p>
            <a:pPr marL="342900" indent="-342900">
              <a:spcBef>
                <a:spcPct val="20000"/>
              </a:spcBef>
              <a:buFont typeface="Arial" charset="0"/>
              <a:buChar char="•"/>
            </a:pPr>
            <a:endParaRPr lang="en-US" sz="3200" dirty="0">
              <a:latin typeface="Helvetica" pitchFamily="-1" charset="0"/>
              <a:cs typeface="Helvetica" pitchFamily="-1" charset="0"/>
            </a:endParaRPr>
          </a:p>
        </p:txBody>
      </p:sp>
      <p:pic>
        <p:nvPicPr>
          <p:cNvPr id="10" name="Picture 3"/>
          <p:cNvPicPr>
            <a:picLocks noChangeAspect="1" noChangeArrowheads="1"/>
          </p:cNvPicPr>
          <p:nvPr/>
        </p:nvPicPr>
        <p:blipFill>
          <a:blip r:embed="rId5" cstate="print"/>
          <a:srcRect/>
          <a:stretch>
            <a:fillRect/>
          </a:stretch>
        </p:blipFill>
        <p:spPr bwMode="auto">
          <a:xfrm>
            <a:off x="0" y="0"/>
            <a:ext cx="9144000" cy="723900"/>
          </a:xfrm>
          <a:prstGeom prst="rect">
            <a:avLst/>
          </a:prstGeom>
          <a:noFill/>
          <a:ln w="9525">
            <a:noFill/>
            <a:miter lim="800000"/>
            <a:headEnd/>
            <a:tailEnd/>
          </a:ln>
        </p:spPr>
      </p:pic>
      <p:sp>
        <p:nvSpPr>
          <p:cNvPr id="7" name="Rectangle 6"/>
          <p:cNvSpPr/>
          <p:nvPr/>
        </p:nvSpPr>
        <p:spPr>
          <a:xfrm>
            <a:off x="260349" y="4739384"/>
            <a:ext cx="6664707" cy="1569660"/>
          </a:xfrm>
          <a:prstGeom prst="rect">
            <a:avLst/>
          </a:prstGeom>
        </p:spPr>
        <p:txBody>
          <a:bodyPr wrap="square">
            <a:spAutoFit/>
          </a:bodyPr>
          <a:lstStyle/>
          <a:p>
            <a:r>
              <a:rPr lang="en-US" sz="9600" dirty="0" smtClean="0">
                <a:latin typeface="Helvetica" pitchFamily="-1" charset="0"/>
                <a:cs typeface="Helvetica" pitchFamily="-1" charset="0"/>
              </a:rPr>
              <a:t>Urban(+)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1"/>
          <p:cNvSpPr>
            <a:spLocks noGrp="1"/>
          </p:cNvSpPr>
          <p:nvPr>
            <p:ph type="title"/>
          </p:nvPr>
        </p:nvSpPr>
        <p:spPr>
          <a:xfrm>
            <a:off x="3152777" y="2581734"/>
            <a:ext cx="5991225" cy="1143000"/>
          </a:xfrm>
        </p:spPr>
        <p:txBody>
          <a:bodyPr>
            <a:normAutofit fontScale="90000"/>
          </a:bodyPr>
          <a:lstStyle/>
          <a:p>
            <a:r>
              <a:rPr lang="en-US" sz="15000" b="0" dirty="0" smtClean="0">
                <a:latin typeface="Helvetica" pitchFamily="-1" charset="0"/>
                <a:cs typeface="Helvetica" pitchFamily="-1" charset="0"/>
              </a:rPr>
              <a:t>Mobile</a:t>
            </a:r>
            <a:br>
              <a:rPr lang="en-US" sz="15000" b="0" dirty="0" smtClean="0">
                <a:latin typeface="Helvetica" pitchFamily="-1" charset="0"/>
                <a:cs typeface="Helvetica" pitchFamily="-1" charset="0"/>
              </a:rPr>
            </a:br>
            <a:endParaRPr lang="en-US" sz="15000" b="0" dirty="0" smtClean="0">
              <a:latin typeface="Helvetica" pitchFamily="-1" charset="0"/>
              <a:cs typeface="Helvetica" pitchFamily="-1" charset="0"/>
            </a:endParaRPr>
          </a:p>
        </p:txBody>
      </p:sp>
      <p:pic>
        <p:nvPicPr>
          <p:cNvPr id="9219" name="Picture 3"/>
          <p:cNvPicPr>
            <a:picLocks noChangeAspect="1"/>
          </p:cNvPicPr>
          <p:nvPr/>
        </p:nvPicPr>
        <p:blipFill>
          <a:blip r:embed="rId3" cstate="print"/>
          <a:srcRect/>
          <a:stretch>
            <a:fillRect/>
          </a:stretch>
        </p:blipFill>
        <p:spPr bwMode="auto">
          <a:xfrm>
            <a:off x="3183020" y="3122612"/>
            <a:ext cx="5942013" cy="3735388"/>
          </a:xfrm>
          <a:prstGeom prst="rect">
            <a:avLst/>
          </a:prstGeom>
          <a:noFill/>
          <a:ln w="9525">
            <a:noFill/>
            <a:miter lim="800000"/>
            <a:headEnd/>
            <a:tailEnd/>
          </a:ln>
        </p:spPr>
      </p:pic>
      <p:sp>
        <p:nvSpPr>
          <p:cNvPr id="9220" name="Content Placeholder 2"/>
          <p:cNvSpPr txBox="1">
            <a:spLocks/>
          </p:cNvSpPr>
          <p:nvPr/>
        </p:nvSpPr>
        <p:spPr bwMode="auto">
          <a:xfrm>
            <a:off x="29028" y="2897436"/>
            <a:ext cx="3446463" cy="246221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dirty="0">
                <a:latin typeface="Helvetica" pitchFamily="-1" charset="0"/>
                <a:cs typeface="Helvetica" pitchFamily="-1" charset="0"/>
              </a:rPr>
              <a:t>Growing (3X)</a:t>
            </a:r>
          </a:p>
          <a:p>
            <a:pPr marL="342900" indent="-342900" eaLnBrk="0" hangingPunct="0">
              <a:spcBef>
                <a:spcPct val="20000"/>
              </a:spcBef>
              <a:buFont typeface="Arial" charset="0"/>
              <a:buChar char="•"/>
            </a:pPr>
            <a:r>
              <a:rPr lang="en-US" sz="3200" dirty="0">
                <a:latin typeface="Helvetica" pitchFamily="-1" charset="0"/>
                <a:cs typeface="Helvetica" pitchFamily="-1" charset="0"/>
              </a:rPr>
              <a:t>Young (&lt;25)</a:t>
            </a:r>
          </a:p>
          <a:p>
            <a:pPr marL="342900" indent="-342900" eaLnBrk="0" hangingPunct="0">
              <a:spcBef>
                <a:spcPct val="20000"/>
              </a:spcBef>
              <a:buFont typeface="Arial" charset="0"/>
              <a:buChar char="•"/>
            </a:pPr>
            <a:r>
              <a:rPr lang="en-US" sz="3200" dirty="0">
                <a:latin typeface="Helvetica" pitchFamily="-1" charset="0"/>
                <a:cs typeface="Helvetica" pitchFamily="-1" charset="0"/>
              </a:rPr>
              <a:t>Urban (+)</a:t>
            </a:r>
          </a:p>
          <a:p>
            <a:pPr marL="342900" indent="-342900" eaLnBrk="0" hangingPunct="0">
              <a:spcBef>
                <a:spcPct val="20000"/>
              </a:spcBef>
              <a:buFont typeface="Arial" charset="0"/>
              <a:buChar char="•"/>
            </a:pPr>
            <a:endParaRPr lang="en-US" sz="3200" dirty="0">
              <a:latin typeface="Helvetica" pitchFamily="-1" charset="0"/>
              <a:cs typeface="Helvetica" pitchFamily="-1" charset="0"/>
            </a:endParaRPr>
          </a:p>
        </p:txBody>
      </p:sp>
      <p:pic>
        <p:nvPicPr>
          <p:cNvPr id="7" name="Picture 3"/>
          <p:cNvPicPr>
            <a:picLocks noChangeAspect="1" noChangeArrowheads="1"/>
          </p:cNvPicPr>
          <p:nvPr/>
        </p:nvPicPr>
        <p:blipFill>
          <a:blip r:embed="rId4" cstate="print"/>
          <a:srcRect/>
          <a:stretch>
            <a:fillRect/>
          </a:stretch>
        </p:blipFill>
        <p:spPr bwMode="auto">
          <a:xfrm>
            <a:off x="0" y="0"/>
            <a:ext cx="9144000"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a:stretch>
            <a:fillRect/>
          </a:stretch>
        </p:blipFill>
        <p:spPr bwMode="auto">
          <a:xfrm>
            <a:off x="0" y="4629150"/>
            <a:ext cx="9144000" cy="2228850"/>
          </a:xfrm>
          <a:prstGeom prst="rect">
            <a:avLst/>
          </a:prstGeom>
          <a:noFill/>
          <a:ln w="9525">
            <a:noFill/>
            <a:miter lim="800000"/>
            <a:headEnd/>
            <a:tailEnd/>
          </a:ln>
        </p:spPr>
      </p:pic>
      <p:sp>
        <p:nvSpPr>
          <p:cNvPr id="2" name="Title 1"/>
          <p:cNvSpPr>
            <a:spLocks noGrp="1"/>
          </p:cNvSpPr>
          <p:nvPr>
            <p:ph type="title"/>
          </p:nvPr>
        </p:nvSpPr>
        <p:spPr>
          <a:xfrm>
            <a:off x="0" y="404940"/>
            <a:ext cx="9144000" cy="1143000"/>
          </a:xfrm>
        </p:spPr>
        <p:txBody>
          <a:bodyPr rtlCol="0">
            <a:normAutofit/>
          </a:bodyPr>
          <a:lstStyle/>
          <a:p>
            <a:pPr eaLnBrk="1" fontAlgn="auto" hangingPunct="1">
              <a:spcAft>
                <a:spcPts val="0"/>
              </a:spcAft>
              <a:defRPr/>
            </a:pPr>
            <a:r>
              <a:rPr lang="en-US" dirty="0" smtClean="0">
                <a:ea typeface="+mj-ea"/>
              </a:rPr>
              <a:t>Alberta High School Completion Rate</a:t>
            </a:r>
          </a:p>
        </p:txBody>
      </p:sp>
      <p:graphicFrame>
        <p:nvGraphicFramePr>
          <p:cNvPr id="4" name="Chart 3"/>
          <p:cNvGraphicFramePr/>
          <p:nvPr/>
        </p:nvGraphicFramePr>
        <p:xfrm>
          <a:off x="1147138" y="1547940"/>
          <a:ext cx="6835887" cy="4279836"/>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3"/>
          <p:cNvPicPr>
            <a:picLocks noChangeAspect="1" noChangeArrowheads="1"/>
          </p:cNvPicPr>
          <p:nvPr/>
        </p:nvPicPr>
        <p:blipFill>
          <a:blip r:embed="rId5" cstate="print"/>
          <a:srcRect/>
          <a:stretch>
            <a:fillRect/>
          </a:stretch>
        </p:blipFill>
        <p:spPr bwMode="auto">
          <a:xfrm>
            <a:off x="0" y="0"/>
            <a:ext cx="9144000"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4824</TotalTime>
  <Words>1263</Words>
  <Application>Microsoft Office PowerPoint</Application>
  <PresentationFormat>On-screen Show (4:3)</PresentationFormat>
  <Paragraphs>142</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Walking Together First Nations, Métis and Inuit Perspectives in Curriculum</vt:lpstr>
      <vt:lpstr>Walking Together First Nations, Métis and Inuit Perspectives in Curriculum  Backgrounder</vt:lpstr>
      <vt:lpstr>PowerPoint Presentation</vt:lpstr>
      <vt:lpstr>FIRST NATIONS, METIS AND INUIT STUDENT POPULATION MATTERS</vt:lpstr>
      <vt:lpstr>PowerPoint Presentation</vt:lpstr>
      <vt:lpstr>PowerPoint Presentation</vt:lpstr>
      <vt:lpstr>PowerPoint Presentation</vt:lpstr>
      <vt:lpstr>Mobile </vt:lpstr>
      <vt:lpstr>Alberta High School Completion Rate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Walking Together Digital Resource</dc:title>
  <dc:creator>Rbighead</dc:creator>
  <cp:lastModifiedBy>David Millar</cp:lastModifiedBy>
  <cp:revision>529</cp:revision>
  <dcterms:created xsi:type="dcterms:W3CDTF">2011-11-10T11:22:56Z</dcterms:created>
  <dcterms:modified xsi:type="dcterms:W3CDTF">2016-06-20T17:32:12Z</dcterms:modified>
</cp:coreProperties>
</file>