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7"/>
  </p:notesMasterIdLst>
  <p:handoutMasterIdLst>
    <p:handoutMasterId r:id="rId18"/>
  </p:handoutMasterIdLst>
  <p:sldIdLst>
    <p:sldId id="256" r:id="rId2"/>
    <p:sldId id="258" r:id="rId3"/>
    <p:sldId id="350" r:id="rId4"/>
    <p:sldId id="377" r:id="rId5"/>
    <p:sldId id="361" r:id="rId6"/>
    <p:sldId id="360" r:id="rId7"/>
    <p:sldId id="369" r:id="rId8"/>
    <p:sldId id="371" r:id="rId9"/>
    <p:sldId id="373" r:id="rId10"/>
    <p:sldId id="375" r:id="rId11"/>
    <p:sldId id="370" r:id="rId12"/>
    <p:sldId id="372" r:id="rId13"/>
    <p:sldId id="374" r:id="rId14"/>
    <p:sldId id="376" r:id="rId15"/>
    <p:sldId id="378"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Millar" initials="DM" lastIdx="5" clrIdx="0"/>
  <p:cmAuthor id="1" name="Nancy Ristoff" initials="NR" lastIdx="3" clrIdx="1">
    <p:extLst>
      <p:ext uri="{19B8F6BF-5375-455C-9EA6-DF929625EA0E}">
        <p15:presenceInfo xmlns:p15="http://schemas.microsoft.com/office/powerpoint/2012/main" userId="S-1-5-21-1060284298-1659004503-682003330-190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FFFFFF"/>
    <a:srgbClr val="F8F8F8"/>
    <a:srgbClr val="EAEAE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92" autoAdjust="0"/>
    <p:restoredTop sz="82877" autoAdjust="0"/>
  </p:normalViewPr>
  <p:slideViewPr>
    <p:cSldViewPr snapToGrid="0" snapToObjects="1">
      <p:cViewPr varScale="1">
        <p:scale>
          <a:sx n="74" d="100"/>
          <a:sy n="74" d="100"/>
        </p:scale>
        <p:origin x="1790" y="62"/>
      </p:cViewPr>
      <p:guideLst>
        <p:guide orient="horz" pos="2160"/>
        <p:guide pos="2880"/>
      </p:guideLst>
    </p:cSldViewPr>
  </p:slideViewPr>
  <p:outlineViewPr>
    <p:cViewPr>
      <p:scale>
        <a:sx n="33" d="100"/>
        <a:sy n="33" d="100"/>
      </p:scale>
      <p:origin x="0" y="2616"/>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7BEDC2-79E7-4FEA-9C4D-1CF358F30741}" type="datetimeFigureOut">
              <a:rPr lang="en-US" smtClean="0"/>
              <a:pPr/>
              <a:t>6/27/2016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0DDE81-F9D6-4455-B885-1C3A270CBD68}" type="slidenum">
              <a:rPr lang="en-US" smtClean="0"/>
              <a:pPr/>
              <a:t>‹#›</a:t>
            </a:fld>
            <a:endParaRPr lang="en-US"/>
          </a:p>
        </p:txBody>
      </p:sp>
    </p:spTree>
    <p:extLst>
      <p:ext uri="{BB962C8B-B14F-4D97-AF65-F5344CB8AC3E}">
        <p14:creationId xmlns:p14="http://schemas.microsoft.com/office/powerpoint/2010/main" val="3144456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A9CC15-D340-C54D-A018-8A162A134652}" type="datetimeFigureOut">
              <a:rPr lang="en-US" smtClean="0"/>
              <a:pPr/>
              <a:t>6/27/2016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DAF32B-8B38-C54F-A165-7A1947BF3F1B}" type="slidenum">
              <a:rPr lang="en-US" smtClean="0"/>
              <a:pPr/>
              <a:t>‹#›</a:t>
            </a:fld>
            <a:endParaRPr lang="en-US"/>
          </a:p>
        </p:txBody>
      </p:sp>
    </p:spTree>
    <p:extLst>
      <p:ext uri="{BB962C8B-B14F-4D97-AF65-F5344CB8AC3E}">
        <p14:creationId xmlns:p14="http://schemas.microsoft.com/office/powerpoint/2010/main" val="30722362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a:t>
            </a:r>
            <a:r>
              <a:rPr lang="en-US" baseline="0" dirty="0" smtClean="0"/>
              <a:t>resource is response to calls for support in weaving First Nation, Métis and Inuit content, perspectives and experiences into the Alberta curriculum.</a:t>
            </a:r>
          </a:p>
          <a:p>
            <a:endParaRPr lang="en-US" baseline="0" dirty="0" smtClean="0"/>
          </a:p>
          <a:p>
            <a:r>
              <a:rPr lang="en-US" baseline="0" dirty="0" smtClean="0"/>
              <a:t>This resource is intended to be used by teachers, administrators, parents/guardians and stakeholders in enhancing their knowledge and understanding of First Nation, Métis and Inuit content, perspectives and experiences.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resource will provide a working foundation of First Nation, Métis and Inuit topics, issues, cultures and ways of knowing.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Throughout</a:t>
            </a:r>
            <a:r>
              <a:rPr lang="en-US" baseline="0" dirty="0" smtClean="0"/>
              <a:t> the resource are personally meaningful perspectives and experiences from members of various First Nation, Métis and Inuit communities across Alberta.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The contributing members truly wanted to share their knowledge, experiences and wisdom in a spirit of enhancing the education of their children and grandchildren.</a:t>
            </a:r>
          </a:p>
          <a:p>
            <a:endParaRPr lang="en-US" baseline="0" dirty="0" smtClean="0"/>
          </a:p>
          <a:p>
            <a:r>
              <a:rPr lang="en-US" baseline="0" dirty="0" smtClean="0"/>
              <a:t>However, it is important to point out that the weaving of First Nation, Métis and Inuit content, perspectives and experiences into learning experiences is intended to enhance the education of </a:t>
            </a:r>
            <a:r>
              <a:rPr lang="en-US" b="1" baseline="0" dirty="0" smtClean="0"/>
              <a:t>ALL</a:t>
            </a:r>
            <a:r>
              <a:rPr lang="en-US" baseline="0" dirty="0" smtClean="0"/>
              <a:t> children in Alberta.</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0DAF32B-8B38-C54F-A165-7A1947BF3F1B}" type="slidenum">
              <a:rPr lang="en-US" smtClean="0"/>
              <a:pPr/>
              <a:t>1</a:t>
            </a:fld>
            <a:endParaRPr lang="en-US"/>
          </a:p>
        </p:txBody>
      </p:sp>
    </p:spTree>
    <p:extLst>
      <p:ext uri="{BB962C8B-B14F-4D97-AF65-F5344CB8AC3E}">
        <p14:creationId xmlns:p14="http://schemas.microsoft.com/office/powerpoint/2010/main" val="1078537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Develop an understanding of the ways well-being is promoted by connecting traditional practices and social foundations.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First Nation, Métis</a:t>
            </a:r>
            <a:r>
              <a:rPr lang="en-US" baseline="0" dirty="0" smtClean="0"/>
              <a:t> and Inuit </a:t>
            </a:r>
            <a:r>
              <a:rPr lang="en-US" dirty="0" smtClean="0"/>
              <a:t>worldviews, well-being is achieved</a:t>
            </a:r>
            <a:r>
              <a:rPr lang="en-US" baseline="0" dirty="0" smtClean="0"/>
              <a:t> throughout living a balanced life.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concept of balance refers to all aspects of our being: spirit, mind, heart and body.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Indigenous peoples have long gathered throughout the changing seasons to commemorate and celebrate occasions based on this belief in balance.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this section of the resource an understanding of this importance is described and modelled.  </a:t>
            </a:r>
            <a:endParaRPr lang="en-US" dirty="0" smtClean="0"/>
          </a:p>
          <a:p>
            <a:endParaRPr lang="en-US" dirty="0" smtClean="0"/>
          </a:p>
          <a:p>
            <a:r>
              <a:rPr lang="en-US" dirty="0" smtClean="0"/>
              <a:t>Canadian winters are not usually mild.  </a:t>
            </a:r>
          </a:p>
          <a:p>
            <a:endParaRPr lang="en-US" dirty="0" smtClean="0"/>
          </a:p>
          <a:p>
            <a:r>
              <a:rPr lang="en-US" dirty="0" smtClean="0"/>
              <a:t>For</a:t>
            </a:r>
            <a:r>
              <a:rPr lang="en-US" baseline="0" dirty="0" smtClean="0"/>
              <a:t> most of us, we think about our winters as being frigid, barren, dark and long. </a:t>
            </a:r>
          </a:p>
          <a:p>
            <a:endParaRPr lang="en-US" baseline="0" dirty="0" smtClean="0"/>
          </a:p>
          <a:p>
            <a:r>
              <a:rPr lang="en-US" baseline="0" dirty="0" smtClean="0"/>
              <a:t>Now imagine hundreds, if not thousands, of years ago. </a:t>
            </a:r>
          </a:p>
          <a:p>
            <a:endParaRPr lang="en-US" baseline="0" dirty="0" smtClean="0"/>
          </a:p>
          <a:p>
            <a:r>
              <a:rPr lang="en-US" baseline="0" dirty="0" smtClean="0"/>
              <a:t>Our eye view of winter seems temperate.  </a:t>
            </a:r>
          </a:p>
          <a:p>
            <a:endParaRPr lang="en-US" baseline="0" dirty="0" smtClean="0"/>
          </a:p>
          <a:p>
            <a:r>
              <a:rPr lang="en-US" baseline="0" dirty="0" smtClean="0"/>
              <a:t>In order to survive a Canadian winter, one would really have to be well equipped body, mind and spirit.  </a:t>
            </a:r>
          </a:p>
          <a:p>
            <a:endParaRPr lang="en-US" baseline="0" dirty="0" smtClean="0"/>
          </a:p>
          <a:p>
            <a:r>
              <a:rPr lang="en-US" baseline="0" dirty="0" smtClean="0"/>
              <a:t>It is no wonder that accomplishment is counted by how many winters one has triumphed over.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0DAF32B-8B38-C54F-A165-7A1947BF3F1B}" type="slidenum">
              <a:rPr lang="en-US" smtClean="0"/>
              <a:pPr/>
              <a:t>10</a:t>
            </a:fld>
            <a:endParaRPr lang="en-US"/>
          </a:p>
        </p:txBody>
      </p:sp>
    </p:spTree>
    <p:extLst>
      <p:ext uri="{BB962C8B-B14F-4D97-AF65-F5344CB8AC3E}">
        <p14:creationId xmlns:p14="http://schemas.microsoft.com/office/powerpoint/2010/main" val="508144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dirty="0" smtClean="0"/>
              <a:t>Develop an understanding of Inuit, Métis</a:t>
            </a:r>
            <a:r>
              <a:rPr lang="en-US" sz="1200" baseline="0" dirty="0" smtClean="0"/>
              <a:t> </a:t>
            </a:r>
            <a:r>
              <a:rPr lang="en-US" sz="1200" dirty="0" smtClean="0"/>
              <a:t>and</a:t>
            </a:r>
            <a:r>
              <a:rPr lang="en-US" sz="1200" baseline="0" dirty="0" smtClean="0"/>
              <a:t> </a:t>
            </a:r>
            <a:r>
              <a:rPr lang="en-US" sz="1200" dirty="0" smtClean="0"/>
              <a:t>First Nation peoples’ perspectives on respectful use of the land and resources.</a:t>
            </a:r>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Traditional environmental practices followed by First</a:t>
            </a:r>
            <a:r>
              <a:rPr lang="en-US" baseline="0" dirty="0" smtClean="0"/>
              <a:t> Nations, M</a:t>
            </a:r>
            <a:r>
              <a:rPr lang="en-US" sz="1200" dirty="0" smtClean="0"/>
              <a:t>é</a:t>
            </a:r>
            <a:r>
              <a:rPr lang="en-US" baseline="0" dirty="0" smtClean="0"/>
              <a:t>tis and Inuit </a:t>
            </a:r>
            <a:r>
              <a:rPr lang="en-US" dirty="0" smtClean="0"/>
              <a:t>over the ages have yielded traditional environmental knowledge (TEK), which is valued by industry, education and government.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Elders and Knowledge Keepers offer their perspectives and wisdom that can ensure a healthy environment for coming generations.  </a:t>
            </a:r>
          </a:p>
          <a:p>
            <a:endParaRPr lang="en-US" dirty="0" smtClean="0"/>
          </a:p>
          <a:p>
            <a:r>
              <a:rPr lang="en-US" dirty="0" smtClean="0"/>
              <a:t>An old proverb</a:t>
            </a:r>
            <a:r>
              <a:rPr lang="en-US" baseline="0" dirty="0" smtClean="0"/>
              <a:t> says: </a:t>
            </a:r>
          </a:p>
          <a:p>
            <a:r>
              <a:rPr lang="en-US" baseline="0" dirty="0" smtClean="0"/>
              <a:t>Only after the last tree has been cut down,</a:t>
            </a:r>
          </a:p>
          <a:p>
            <a:r>
              <a:rPr lang="en-US" baseline="0" dirty="0" smtClean="0"/>
              <a:t>Only after the last river has been poisoned,</a:t>
            </a:r>
          </a:p>
          <a:p>
            <a:r>
              <a:rPr lang="en-US" baseline="0" dirty="0" smtClean="0"/>
              <a:t>Only after the last fish has been caught,</a:t>
            </a:r>
          </a:p>
          <a:p>
            <a:r>
              <a:rPr lang="en-US" baseline="0" dirty="0" smtClean="0"/>
              <a:t>Only then will you find out that money cannot be eaten.</a:t>
            </a:r>
          </a:p>
          <a:p>
            <a:endParaRPr lang="en-US" baseline="0" dirty="0" smtClean="0"/>
          </a:p>
          <a:p>
            <a:r>
              <a:rPr lang="en-US" baseline="0" dirty="0" smtClean="0"/>
              <a:t>These are strong words and are very relevant to today's material world.  </a:t>
            </a:r>
          </a:p>
          <a:p>
            <a:endParaRPr lang="en-US" baseline="0" dirty="0" smtClean="0"/>
          </a:p>
          <a:p>
            <a:r>
              <a:rPr lang="en-US" baseline="0" dirty="0" smtClean="0"/>
              <a:t>If we are to survive along with our planet, we need to adopt a view of reciprocity: The land provides us with what we need, and therefore we must only take what we need. </a:t>
            </a:r>
          </a:p>
          <a:p>
            <a:endParaRPr lang="en-US" baseline="0" dirty="0" smtClean="0"/>
          </a:p>
          <a:p>
            <a:r>
              <a:rPr lang="en-US" dirty="0" smtClean="0"/>
              <a:t>In this section </a:t>
            </a:r>
            <a:r>
              <a:rPr lang="en-US" baseline="0" dirty="0" smtClean="0"/>
              <a:t>you will be introduced to a diverse sampling of TEK practices, as well as the contemporary perspectives that connect these teachings to the modern world.</a:t>
            </a:r>
          </a:p>
          <a:p>
            <a:endParaRPr lang="en-US" dirty="0" smtClean="0"/>
          </a:p>
          <a:p>
            <a:endParaRPr lang="en-US" sz="1200" dirty="0"/>
          </a:p>
        </p:txBody>
      </p:sp>
      <p:sp>
        <p:nvSpPr>
          <p:cNvPr id="4" name="Slide Number Placeholder 3"/>
          <p:cNvSpPr>
            <a:spLocks noGrp="1"/>
          </p:cNvSpPr>
          <p:nvPr>
            <p:ph type="sldNum" sz="quarter" idx="10"/>
          </p:nvPr>
        </p:nvSpPr>
        <p:spPr/>
        <p:txBody>
          <a:bodyPr/>
          <a:lstStyle/>
          <a:p>
            <a:fld id="{00DAF32B-8B38-C54F-A165-7A1947BF3F1B}" type="slidenum">
              <a:rPr lang="en-US" smtClean="0"/>
              <a:pPr/>
              <a:t>11</a:t>
            </a:fld>
            <a:endParaRPr lang="en-US"/>
          </a:p>
        </p:txBody>
      </p:sp>
    </p:spTree>
    <p:extLst>
      <p:ext uri="{BB962C8B-B14F-4D97-AF65-F5344CB8AC3E}">
        <p14:creationId xmlns:p14="http://schemas.microsoft.com/office/powerpoint/2010/main" val="309551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prstClr val="black"/>
                </a:solidFill>
              </a:rPr>
              <a:t>Develop an understanding of First Nation, Métis, and Inuit perspectives of kinship systems, our connections with one another and the universe.</a:t>
            </a:r>
          </a:p>
          <a:p>
            <a:endParaRPr lang="en-US" sz="1200" dirty="0" smtClean="0">
              <a:solidFill>
                <a:prstClr val="black"/>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rPr>
              <a:t>First Nation, Métis, and Inuit </a:t>
            </a:r>
            <a:r>
              <a:rPr lang="en-US" dirty="0" smtClean="0"/>
              <a:t>kinship systems</a:t>
            </a:r>
            <a:r>
              <a:rPr lang="en-US" baseline="0" dirty="0" smtClean="0"/>
              <a:t> are as complex and diverse as the nations who </a:t>
            </a:r>
            <a:r>
              <a:rPr lang="en-US" baseline="0" dirty="0" err="1" smtClean="0"/>
              <a:t>practise</a:t>
            </a:r>
            <a:r>
              <a:rPr lang="en-US" baseline="0" dirty="0" smtClean="0"/>
              <a:t> them.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Encompassing societal values and spiritual beliefs within a land-based framework, these kinship systems were established to maintain the traditional ways of life, assuring the young and elderly were cared for as well as determining the responsibility of specific work roles and the distribution of food and other resources.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many of kinship terms have been replaced by English ones, the extended family network remains important to Indigenous peoples and continues to apply to contemporary life.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Indigenous kinship systems really follows the belief that “it takes a community to raise a child.”</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Kinship is considered one of the most important aspects of raising a child. </a:t>
            </a:r>
            <a:r>
              <a:rPr lang="en-US" baseline="0" dirty="0" smtClean="0"/>
              <a:t> </a:t>
            </a:r>
            <a:r>
              <a:rPr lang="en-US" dirty="0" smtClean="0"/>
              <a:t>Everything and everyone contributes</a:t>
            </a:r>
            <a:r>
              <a:rPr lang="en-US" baseline="0" dirty="0" smtClean="0"/>
              <a:t> to his or her upbringing.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0DAF32B-8B38-C54F-A165-7A1947BF3F1B}" type="slidenum">
              <a:rPr lang="en-US" smtClean="0"/>
              <a:pPr/>
              <a:t>12</a:t>
            </a:fld>
            <a:endParaRPr lang="en-US"/>
          </a:p>
        </p:txBody>
      </p:sp>
    </p:spTree>
    <p:extLst>
      <p:ext uri="{BB962C8B-B14F-4D97-AF65-F5344CB8AC3E}">
        <p14:creationId xmlns:p14="http://schemas.microsoft.com/office/powerpoint/2010/main" val="3028206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Develop an appreciation of the complex perspectives and issues related to treaties and rights.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topic area will cover the 5 W’s of treaties and Aboriginal rights. The information will help you and your students to appreciate and understand how these treaties and Aboriginal rights affect all Canadians.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personal reflection provided a first voice response to issues surrounding Aboriginal and Treaty rights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00DAF32B-8B38-C54F-A165-7A1947BF3F1B}" type="slidenum">
              <a:rPr lang="en-US" smtClean="0"/>
              <a:pPr/>
              <a:t>13</a:t>
            </a:fld>
            <a:endParaRPr lang="en-US"/>
          </a:p>
        </p:txBody>
      </p:sp>
    </p:spTree>
    <p:extLst>
      <p:ext uri="{BB962C8B-B14F-4D97-AF65-F5344CB8AC3E}">
        <p14:creationId xmlns:p14="http://schemas.microsoft.com/office/powerpoint/2010/main" val="3050023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Develop an understanding of historical trauma and issues related to colonialism and imperialism</a:t>
            </a:r>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Historical</a:t>
            </a:r>
            <a:r>
              <a:rPr lang="en-US" baseline="0" dirty="0" smtClean="0"/>
              <a:t> events and interactions between First Nations, Métis, Inuit and the governments of the time have resulted in conflict and trauma that continue into the present.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this topic area, we will look at six of the many significant events and policies, their multigenerational impacts, and how Inuit, First Nation and Métis peoples are moving forward toward healing.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Without</a:t>
            </a:r>
            <a:r>
              <a:rPr lang="en-US" baseline="0" dirty="0" smtClean="0"/>
              <a:t> a sense of belonging, one can begin to feel lost.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Reclaiming culture, language and traditions are at the forefront of helping to heal the historical trauma inflicted upon Inuit, First Nation and Métis peoples.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Building a strong sense of identity, acceptance and belonging is the key success for all students.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0DAF32B-8B38-C54F-A165-7A1947BF3F1B}" type="slidenum">
              <a:rPr lang="en-US" smtClean="0"/>
              <a:pPr/>
              <a:t>14</a:t>
            </a:fld>
            <a:endParaRPr lang="en-US"/>
          </a:p>
        </p:txBody>
      </p:sp>
    </p:spTree>
    <p:extLst>
      <p:ext uri="{BB962C8B-B14F-4D97-AF65-F5344CB8AC3E}">
        <p14:creationId xmlns:p14="http://schemas.microsoft.com/office/powerpoint/2010/main" val="2434864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Access the Interactive Map through the navigation bar icon.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Interactive Map can be used to enhance exploration and discussions arising from the resource.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is accessible from all pages containing the upper navigation bar.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00DAF32B-8B38-C54F-A165-7A1947BF3F1B}" type="slidenum">
              <a:rPr lang="en-US" smtClean="0"/>
              <a:pPr/>
              <a:t>15</a:t>
            </a:fld>
            <a:endParaRPr lang="en-US"/>
          </a:p>
        </p:txBody>
      </p:sp>
    </p:spTree>
    <p:extLst>
      <p:ext uri="{BB962C8B-B14F-4D97-AF65-F5344CB8AC3E}">
        <p14:creationId xmlns:p14="http://schemas.microsoft.com/office/powerpoint/2010/main" val="2261067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12 topic areas are derived from those suggested at the initial community meetings.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These topic areas were chosen with direct consultation with First Nation, Métis and Inuit focus groups and stakeholders.</a:t>
            </a:r>
          </a:p>
          <a:p>
            <a:endParaRPr lang="en-US" baseline="0" dirty="0" smtClean="0"/>
          </a:p>
          <a:p>
            <a:r>
              <a:rPr lang="en-US" baseline="0" dirty="0" smtClean="0"/>
              <a:t>While the resource is presented as 12 topics, each topic area is connected to the others in many ways and on many levels.</a:t>
            </a:r>
          </a:p>
          <a:p>
            <a:endParaRPr lang="en-US" baseline="0" dirty="0" smtClean="0"/>
          </a:p>
          <a:p>
            <a:r>
              <a:rPr lang="en-US" sz="1200" kern="1200" dirty="0" smtClean="0">
                <a:solidFill>
                  <a:schemeClr val="tx1"/>
                </a:solidFill>
                <a:latin typeface="+mn-lt"/>
                <a:ea typeface="+mn-ea"/>
                <a:cs typeface="+mn-cs"/>
              </a:rPr>
              <a:t>To reflect the indigenous pedagogy, it is highly recommended that participants begin their exploration with Worldviews and proceed in a clockwise fashion.</a:t>
            </a:r>
            <a:endParaRPr lang="en-US" dirty="0"/>
          </a:p>
        </p:txBody>
      </p:sp>
      <p:sp>
        <p:nvSpPr>
          <p:cNvPr id="4" name="Slide Number Placeholder 3"/>
          <p:cNvSpPr>
            <a:spLocks noGrp="1"/>
          </p:cNvSpPr>
          <p:nvPr>
            <p:ph type="sldNum" sz="quarter" idx="10"/>
          </p:nvPr>
        </p:nvSpPr>
        <p:spPr/>
        <p:txBody>
          <a:bodyPr/>
          <a:lstStyle/>
          <a:p>
            <a:fld id="{00DAF32B-8B38-C54F-A165-7A1947BF3F1B}" type="slidenum">
              <a:rPr lang="en-US" smtClean="0"/>
              <a:pPr/>
              <a:t>2</a:t>
            </a:fld>
            <a:endParaRPr lang="en-US"/>
          </a:p>
        </p:txBody>
      </p:sp>
    </p:spTree>
    <p:extLst>
      <p:ext uri="{BB962C8B-B14F-4D97-AF65-F5344CB8AC3E}">
        <p14:creationId xmlns:p14="http://schemas.microsoft.com/office/powerpoint/2010/main" val="1468125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Develop an understanding of the diversity of Worldviews within First Nations, Métis and Inuit cultural and linguistic groups in Alberta.</a:t>
            </a:r>
            <a:endParaRPr lang="en-US" sz="1200" dirty="0"/>
          </a:p>
        </p:txBody>
      </p:sp>
      <p:sp>
        <p:nvSpPr>
          <p:cNvPr id="4" name="Slide Number Placeholder 3"/>
          <p:cNvSpPr>
            <a:spLocks noGrp="1"/>
          </p:cNvSpPr>
          <p:nvPr>
            <p:ph type="sldNum" sz="quarter" idx="10"/>
          </p:nvPr>
        </p:nvSpPr>
        <p:spPr/>
        <p:txBody>
          <a:bodyPr/>
          <a:lstStyle/>
          <a:p>
            <a:fld id="{00DAF32B-8B38-C54F-A165-7A1947BF3F1B}" type="slidenum">
              <a:rPr lang="en-US" smtClean="0"/>
              <a:pPr/>
              <a:t>3</a:t>
            </a:fld>
            <a:endParaRPr lang="en-US"/>
          </a:p>
        </p:txBody>
      </p:sp>
    </p:spTree>
    <p:extLst>
      <p:ext uri="{BB962C8B-B14F-4D97-AF65-F5344CB8AC3E}">
        <p14:creationId xmlns:p14="http://schemas.microsoft.com/office/powerpoint/2010/main" val="1317048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Develop an understanding of stories that preserve and reinforce oral traditions of First Nations, Métis and Inuit across Alberta.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Stories are powerful teaching tool.</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Stories pass on the richness of a culture, sometimes through meaningful teachings, details of historical events or humour.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00DAF32B-8B38-C54F-A165-7A1947BF3F1B}" type="slidenum">
              <a:rPr lang="en-US" smtClean="0"/>
              <a:pPr/>
              <a:t>4</a:t>
            </a:fld>
            <a:endParaRPr lang="en-US"/>
          </a:p>
        </p:txBody>
      </p:sp>
    </p:spTree>
    <p:extLst>
      <p:ext uri="{BB962C8B-B14F-4D97-AF65-F5344CB8AC3E}">
        <p14:creationId xmlns:p14="http://schemas.microsoft.com/office/powerpoint/2010/main" val="1706983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Develop an appreciation for contributions of Elders, Knowledge Keepers and cultural advisors to promote individual and community beliefs, attitudes and values.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First Nation, Métis and Inuit communities, Elders keep people connected to each other, their lineage and histories.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Knowledge Keepers, Elders transmit customs</a:t>
            </a:r>
            <a:r>
              <a:rPr lang="en-US" baseline="0" dirty="0" smtClean="0"/>
              <a:t> and traditional practices that reveal living culture and embody a sense of identity.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this section of the resource, you will become familiar with how Elders help their communities in many ways, from being cultural advisors to historians to social activists.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0DAF32B-8B38-C54F-A165-7A1947BF3F1B}" type="slidenum">
              <a:rPr lang="en-US" smtClean="0"/>
              <a:pPr/>
              <a:t>5</a:t>
            </a:fld>
            <a:endParaRPr lang="en-US"/>
          </a:p>
        </p:txBody>
      </p:sp>
    </p:spTree>
    <p:extLst>
      <p:ext uri="{BB962C8B-B14F-4D97-AF65-F5344CB8AC3E}">
        <p14:creationId xmlns:p14="http://schemas.microsoft.com/office/powerpoint/2010/main" val="1767013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Develop an understanding of First Nations, Métis and Inuit cultural symbolism and traditions</a:t>
            </a:r>
            <a:r>
              <a:rPr lang="en-US" dirty="0" smtClean="0"/>
              <a:t>.</a:t>
            </a:r>
          </a:p>
          <a:p>
            <a:r>
              <a:rPr lang="en-US" dirty="0" smtClean="0"/>
              <a:t/>
            </a:r>
            <a:br>
              <a:rPr lang="en-US" dirty="0" smtClean="0"/>
            </a:br>
            <a:r>
              <a:rPr lang="en-US" dirty="0" smtClean="0"/>
              <a:t>Symbols and traditions reflect the values and beliefs of a culture and its people.  </a:t>
            </a:r>
          </a:p>
          <a:p>
            <a:endParaRPr lang="en-US" dirty="0" smtClean="0"/>
          </a:p>
          <a:p>
            <a:r>
              <a:rPr lang="en-US" dirty="0" smtClean="0"/>
              <a:t>Evolving over time, symbols and traditions vary among First Nations, Métis</a:t>
            </a:r>
            <a:r>
              <a:rPr lang="en-US" baseline="0" dirty="0" smtClean="0"/>
              <a:t> and Inuit </a:t>
            </a:r>
            <a:r>
              <a:rPr lang="en-US" dirty="0" smtClean="0"/>
              <a:t>and are central to their identity and way of life.</a:t>
            </a:r>
          </a:p>
          <a:p>
            <a:endParaRPr lang="en-US" dirty="0"/>
          </a:p>
        </p:txBody>
      </p:sp>
      <p:sp>
        <p:nvSpPr>
          <p:cNvPr id="4" name="Slide Number Placeholder 3"/>
          <p:cNvSpPr>
            <a:spLocks noGrp="1"/>
          </p:cNvSpPr>
          <p:nvPr>
            <p:ph type="sldNum" sz="quarter" idx="10"/>
          </p:nvPr>
        </p:nvSpPr>
        <p:spPr/>
        <p:txBody>
          <a:bodyPr/>
          <a:lstStyle/>
          <a:p>
            <a:fld id="{00DAF32B-8B38-C54F-A165-7A1947BF3F1B}" type="slidenum">
              <a:rPr lang="en-US" smtClean="0"/>
              <a:pPr/>
              <a:t>6</a:t>
            </a:fld>
            <a:endParaRPr lang="en-US"/>
          </a:p>
        </p:txBody>
      </p:sp>
    </p:spTree>
    <p:extLst>
      <p:ext uri="{BB962C8B-B14F-4D97-AF65-F5344CB8AC3E}">
        <p14:creationId xmlns:p14="http://schemas.microsoft.com/office/powerpoint/2010/main" val="3269242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Develop a holistic (physical, emotional, mental and spiritual) understanding of the connection between Inuit, Métis</a:t>
            </a:r>
            <a:r>
              <a:rPr lang="en-US" sz="1200" baseline="0" dirty="0" smtClean="0"/>
              <a:t> and First Nation peoples </a:t>
            </a:r>
            <a:r>
              <a:rPr lang="en-US" sz="1200" dirty="0" smtClean="0"/>
              <a:t>and the land.</a:t>
            </a:r>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many of us, land shapes our culture, identity and sense of belonging.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resource provides us with an opportunity</a:t>
            </a:r>
            <a:r>
              <a:rPr lang="en-US" baseline="0" dirty="0" smtClean="0"/>
              <a:t> to reflect upon how where we live shapes who we are.</a:t>
            </a:r>
            <a:endParaRPr lang="en-US" sz="1200" dirty="0"/>
          </a:p>
        </p:txBody>
      </p:sp>
      <p:sp>
        <p:nvSpPr>
          <p:cNvPr id="4" name="Slide Number Placeholder 3"/>
          <p:cNvSpPr>
            <a:spLocks noGrp="1"/>
          </p:cNvSpPr>
          <p:nvPr>
            <p:ph type="sldNum" sz="quarter" idx="10"/>
          </p:nvPr>
        </p:nvSpPr>
        <p:spPr/>
        <p:txBody>
          <a:bodyPr/>
          <a:lstStyle/>
          <a:p>
            <a:fld id="{00DAF32B-8B38-C54F-A165-7A1947BF3F1B}" type="slidenum">
              <a:rPr lang="en-US" smtClean="0"/>
              <a:pPr/>
              <a:t>7</a:t>
            </a:fld>
            <a:endParaRPr lang="en-US"/>
          </a:p>
        </p:txBody>
      </p:sp>
    </p:spTree>
    <p:extLst>
      <p:ext uri="{BB962C8B-B14F-4D97-AF65-F5344CB8AC3E}">
        <p14:creationId xmlns:p14="http://schemas.microsoft.com/office/powerpoint/2010/main" val="1285578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To develop an understanding of traditional learning and teaching practices.</a:t>
            </a:r>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Good teaching practices are found across all societies.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Indigenous pedagogy has existed since ancient times and has endured and evolved to the present day.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Effective pedagogical practices are recognizable across every Indigenous cultural group and share many commonalities</a:t>
            </a:r>
            <a:r>
              <a:rPr lang="en-US" baseline="0" dirty="0" smtClean="0"/>
              <a:t> with current mainstream academia.  </a:t>
            </a:r>
            <a:endParaRPr lang="en-US" dirty="0" smtClean="0"/>
          </a:p>
          <a:p>
            <a:endParaRPr lang="en-US" dirty="0" smtClean="0"/>
          </a:p>
          <a:p>
            <a:r>
              <a:rPr lang="en-US" baseline="0" dirty="0" smtClean="0"/>
              <a:t>This section of the resource will help you to see what some of these strategies are and how you may use them in the classroom.</a:t>
            </a:r>
          </a:p>
          <a:p>
            <a:endParaRPr lang="en-US" baseline="0" dirty="0" smtClean="0"/>
          </a:p>
          <a:p>
            <a:r>
              <a:rPr lang="en-US" dirty="0" smtClean="0"/>
              <a:t>In</a:t>
            </a:r>
            <a:r>
              <a:rPr lang="en-US" baseline="0" dirty="0" smtClean="0"/>
              <a:t> the Cree language all objects are referred to either as animate or inanimate, everything has an energy and thus possesses a state of being.   </a:t>
            </a:r>
          </a:p>
          <a:p>
            <a:endParaRPr lang="en-US" baseline="0" dirty="0" smtClean="0"/>
          </a:p>
          <a:p>
            <a:r>
              <a:rPr lang="en-US" baseline="0" dirty="0" smtClean="0"/>
              <a:t>Thinking within those contexts, certain physical and emotional needs must be met in order for a living system to prosper and grow.  </a:t>
            </a:r>
          </a:p>
          <a:p>
            <a:endParaRPr lang="en-US" baseline="0" dirty="0" smtClean="0"/>
          </a:p>
          <a:p>
            <a:r>
              <a:rPr lang="en-US" baseline="0" dirty="0" smtClean="0"/>
              <a:t>What conditions do you believe would provide for optimal growth?  </a:t>
            </a:r>
            <a:endParaRPr lang="en-US" dirty="0" smtClean="0"/>
          </a:p>
          <a:p>
            <a:endParaRPr lang="en-US" dirty="0" smtClean="0"/>
          </a:p>
          <a:p>
            <a:endParaRPr lang="en-US" sz="1200" dirty="0"/>
          </a:p>
        </p:txBody>
      </p:sp>
      <p:sp>
        <p:nvSpPr>
          <p:cNvPr id="4" name="Slide Number Placeholder 3"/>
          <p:cNvSpPr>
            <a:spLocks noGrp="1"/>
          </p:cNvSpPr>
          <p:nvPr>
            <p:ph type="sldNum" sz="quarter" idx="10"/>
          </p:nvPr>
        </p:nvSpPr>
        <p:spPr/>
        <p:txBody>
          <a:bodyPr/>
          <a:lstStyle/>
          <a:p>
            <a:fld id="{00DAF32B-8B38-C54F-A165-7A1947BF3F1B}" type="slidenum">
              <a:rPr lang="en-US" smtClean="0"/>
              <a:pPr/>
              <a:t>8</a:t>
            </a:fld>
            <a:endParaRPr lang="en-US"/>
          </a:p>
        </p:txBody>
      </p:sp>
    </p:spTree>
    <p:extLst>
      <p:ext uri="{BB962C8B-B14F-4D97-AF65-F5344CB8AC3E}">
        <p14:creationId xmlns:p14="http://schemas.microsoft.com/office/powerpoint/2010/main" val="3478666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Develop an understanding of the importance of preserving First Nation,</a:t>
            </a:r>
            <a:r>
              <a:rPr lang="en-US" sz="1200" baseline="0" dirty="0" smtClean="0"/>
              <a:t> Métis and Inuit </a:t>
            </a:r>
            <a:r>
              <a:rPr lang="en-US" sz="1200" dirty="0" smtClean="0"/>
              <a:t> languages and cultures.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Language carries culture from the past into the present and on to the future.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Indigenous worldviews, language and culture are interwoven with</a:t>
            </a:r>
            <a:r>
              <a:rPr lang="en-US" baseline="0" dirty="0" smtClean="0"/>
              <a:t> the Indigenous peoples’ connection to the land and all beings that occupy that land.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is believed that by being able to partake in your native tongue, a person feels a deeper connection to</a:t>
            </a:r>
            <a:r>
              <a:rPr lang="en-US" baseline="0" dirty="0" smtClean="0"/>
              <a:t> their culture and, most importantly, to themselves</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connection is the foundation to high self-esteem.</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00DAF32B-8B38-C54F-A165-7A1947BF3F1B}" type="slidenum">
              <a:rPr lang="en-US" smtClean="0"/>
              <a:pPr/>
              <a:t>9</a:t>
            </a:fld>
            <a:endParaRPr lang="en-US"/>
          </a:p>
        </p:txBody>
      </p:sp>
    </p:spTree>
    <p:extLst>
      <p:ext uri="{BB962C8B-B14F-4D97-AF65-F5344CB8AC3E}">
        <p14:creationId xmlns:p14="http://schemas.microsoft.com/office/powerpoint/2010/main" val="325966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pPr/>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pPr/>
              <a:t>6/27/2016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pPr/>
              <a:t>6/27/2016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pPr/>
              <a:t>6/27/2016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pPr/>
              <a:t>6/27/2016</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0" y="4629150"/>
            <a:ext cx="9144000" cy="2228850"/>
          </a:xfrm>
          <a:prstGeom prst="rect">
            <a:avLst/>
          </a:prstGeom>
          <a:noFill/>
          <a:ln w="9525">
            <a:noFill/>
            <a:miter lim="800000"/>
            <a:headEnd/>
            <a:tailEnd/>
          </a:ln>
        </p:spPr>
      </p:pic>
      <p:sp>
        <p:nvSpPr>
          <p:cNvPr id="2" name="Title 1"/>
          <p:cNvSpPr>
            <a:spLocks noGrp="1"/>
          </p:cNvSpPr>
          <p:nvPr>
            <p:ph type="ctrTitle"/>
          </p:nvPr>
        </p:nvSpPr>
        <p:spPr>
          <a:xfrm>
            <a:off x="827315" y="1316736"/>
            <a:ext cx="7772400" cy="2718816"/>
          </a:xfrm>
        </p:spPr>
        <p:txBody>
          <a:bodyPr>
            <a:noAutofit/>
          </a:bodyPr>
          <a:lstStyle/>
          <a:p>
            <a:r>
              <a:rPr lang="en-US" sz="7200" i="1" dirty="0" smtClean="0"/>
              <a:t>Walking Together</a:t>
            </a:r>
            <a:br>
              <a:rPr lang="en-US" sz="7200" i="1" dirty="0" smtClean="0"/>
            </a:br>
            <a:r>
              <a:rPr lang="en-US" sz="4800" i="1" dirty="0" smtClean="0"/>
              <a:t>First Nations, Métis and Inuit Perspectives in Curriculum</a:t>
            </a:r>
            <a:endParaRPr lang="en-US" sz="4800" i="1" dirty="0"/>
          </a:p>
        </p:txBody>
      </p:sp>
      <p:sp>
        <p:nvSpPr>
          <p:cNvPr id="3" name="Subtitle 2"/>
          <p:cNvSpPr>
            <a:spLocks noGrp="1"/>
          </p:cNvSpPr>
          <p:nvPr>
            <p:ph type="subTitle" idx="1"/>
          </p:nvPr>
        </p:nvSpPr>
        <p:spPr>
          <a:xfrm>
            <a:off x="1371600" y="4241494"/>
            <a:ext cx="6400800" cy="1025450"/>
          </a:xfrm>
        </p:spPr>
        <p:txBody>
          <a:bodyPr>
            <a:normAutofit lnSpcReduction="10000"/>
          </a:bodyPr>
          <a:lstStyle/>
          <a:p>
            <a:r>
              <a:rPr lang="en-US" dirty="0" smtClean="0">
                <a:solidFill>
                  <a:schemeClr val="tx1"/>
                </a:solidFill>
              </a:rPr>
              <a:t>A Professional Development Resource</a:t>
            </a:r>
            <a:endParaRPr lang="en-US" dirty="0">
              <a:solidFill>
                <a:schemeClr val="tx1"/>
              </a:solidFill>
            </a:endParaRPr>
          </a:p>
        </p:txBody>
      </p:sp>
      <p:pic>
        <p:nvPicPr>
          <p:cNvPr id="7" name="Picture 3"/>
          <p:cNvPicPr>
            <a:picLocks noChangeAspect="1" noChangeArrowheads="1"/>
          </p:cNvPicPr>
          <p:nvPr/>
        </p:nvPicPr>
        <p:blipFill>
          <a:blip r:embed="rId4" cstate="print"/>
          <a:srcRect/>
          <a:stretch>
            <a:fillRect/>
          </a:stretch>
        </p:blipFill>
        <p:spPr bwMode="auto">
          <a:xfrm>
            <a:off x="0" y="0"/>
            <a:ext cx="9144000" cy="723900"/>
          </a:xfrm>
          <a:prstGeom prst="rect">
            <a:avLst/>
          </a:prstGeom>
          <a:noFill/>
          <a:ln w="9525">
            <a:noFill/>
            <a:miter lim="800000"/>
            <a:headEnd/>
            <a:tailEnd/>
          </a:ln>
        </p:spPr>
      </p:pic>
    </p:spTree>
    <p:extLst>
      <p:ext uri="{BB962C8B-B14F-4D97-AF65-F5344CB8AC3E}">
        <p14:creationId xmlns:p14="http://schemas.microsoft.com/office/powerpoint/2010/main" val="658368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ter field.jpg"/>
          <p:cNvPicPr>
            <a:picLocks noChangeAspect="1"/>
          </p:cNvPicPr>
          <p:nvPr/>
        </p:nvPicPr>
        <p:blipFill>
          <a:blip r:embed="rId3" cstate="print"/>
          <a:srcRect l="21667" b="20000"/>
          <a:stretch>
            <a:fillRect/>
          </a:stretch>
        </p:blipFill>
        <p:spPr>
          <a:xfrm>
            <a:off x="0" y="0"/>
            <a:ext cx="9144000" cy="6858000"/>
          </a:xfrm>
          <a:prstGeom prst="rect">
            <a:avLst/>
          </a:prstGeom>
        </p:spPr>
      </p:pic>
      <p:grpSp>
        <p:nvGrpSpPr>
          <p:cNvPr id="9" name="Group 8"/>
          <p:cNvGrpSpPr/>
          <p:nvPr/>
        </p:nvGrpSpPr>
        <p:grpSpPr>
          <a:xfrm>
            <a:off x="0" y="0"/>
            <a:ext cx="9144000" cy="1344706"/>
            <a:chOff x="0" y="0"/>
            <a:chExt cx="9144000" cy="1344706"/>
          </a:xfrm>
        </p:grpSpPr>
        <p:sp>
          <p:nvSpPr>
            <p:cNvPr id="7" name="Rectangle 6"/>
            <p:cNvSpPr/>
            <p:nvPr/>
          </p:nvSpPr>
          <p:spPr>
            <a:xfrm>
              <a:off x="0" y="0"/>
              <a:ext cx="9144000" cy="13447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0697" y="118355"/>
              <a:ext cx="7249099" cy="1107996"/>
            </a:xfrm>
            <a:prstGeom prst="rect">
              <a:avLst/>
            </a:prstGeom>
            <a:noFill/>
          </p:spPr>
          <p:txBody>
            <a:bodyPr wrap="square" rtlCol="0">
              <a:spAutoFit/>
            </a:bodyPr>
            <a:lstStyle/>
            <a:p>
              <a:r>
                <a:rPr lang="en-US" sz="2400" dirty="0" smtClean="0"/>
                <a:t>“We measure our years in ‘how many winters have you accomplished?’”</a:t>
              </a:r>
            </a:p>
            <a:p>
              <a:r>
                <a:rPr lang="en-US" dirty="0" smtClean="0"/>
                <a:t>–– </a:t>
              </a:r>
              <a:r>
                <a:rPr lang="en-US" dirty="0" err="1" smtClean="0"/>
                <a:t>Narcisse</a:t>
              </a:r>
              <a:r>
                <a:rPr lang="en-US" dirty="0" smtClean="0"/>
                <a:t> Blood, Kainai, Blood Tribe</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7650493" y="212688"/>
              <a:ext cx="1292809" cy="919331"/>
            </a:xfrm>
            <a:prstGeom prst="rect">
              <a:avLst/>
            </a:prstGeom>
            <a:noFill/>
            <a:ln w="9525">
              <a:noFill/>
              <a:miter lim="800000"/>
              <a:headEnd/>
              <a:tailEnd/>
            </a:ln>
          </p:spPr>
        </p:pic>
      </p:grpSp>
      <p:pic>
        <p:nvPicPr>
          <p:cNvPr id="27650" name="Picture 2"/>
          <p:cNvPicPr>
            <a:picLocks noChangeAspect="1" noChangeArrowheads="1"/>
          </p:cNvPicPr>
          <p:nvPr/>
        </p:nvPicPr>
        <p:blipFill>
          <a:blip r:embed="rId5" cstate="print"/>
          <a:srcRect t="12232" b="13445"/>
          <a:stretch>
            <a:fillRect/>
          </a:stretch>
        </p:blipFill>
        <p:spPr bwMode="auto">
          <a:xfrm>
            <a:off x="516356" y="1624406"/>
            <a:ext cx="8111288" cy="45214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Ken.Ealey.LAN\My Documents\Dropbox\FNMI\Background Images for ignition\Main Screen\Spring\IMG_0027.jpg"/>
          <p:cNvPicPr>
            <a:picLocks noChangeAspect="1" noChangeArrowheads="1"/>
          </p:cNvPicPr>
          <p:nvPr/>
        </p:nvPicPr>
        <p:blipFill>
          <a:blip r:embed="rId3" cstate="print"/>
          <a:srcRect l="12992" r="5383" b="44400"/>
          <a:stretch>
            <a:fillRect/>
          </a:stretch>
        </p:blipFill>
        <p:spPr bwMode="auto">
          <a:xfrm>
            <a:off x="0" y="-1"/>
            <a:ext cx="9144000" cy="6858001"/>
          </a:xfrm>
          <a:prstGeom prst="rect">
            <a:avLst/>
          </a:prstGeom>
          <a:noFill/>
        </p:spPr>
      </p:pic>
      <p:grpSp>
        <p:nvGrpSpPr>
          <p:cNvPr id="9" name="Group 8"/>
          <p:cNvGrpSpPr/>
          <p:nvPr/>
        </p:nvGrpSpPr>
        <p:grpSpPr>
          <a:xfrm>
            <a:off x="0" y="85525"/>
            <a:ext cx="9144000" cy="1477328"/>
            <a:chOff x="0" y="85525"/>
            <a:chExt cx="9144000" cy="1477328"/>
          </a:xfrm>
        </p:grpSpPr>
        <p:sp>
          <p:nvSpPr>
            <p:cNvPr id="7" name="Rectangle 6"/>
            <p:cNvSpPr/>
            <p:nvPr/>
          </p:nvSpPr>
          <p:spPr>
            <a:xfrm>
              <a:off x="0" y="100479"/>
              <a:ext cx="9144000" cy="1447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5356" y="85525"/>
              <a:ext cx="7358231" cy="1477328"/>
            </a:xfrm>
            <a:prstGeom prst="rect">
              <a:avLst/>
            </a:prstGeom>
            <a:noFill/>
            <a:ln>
              <a:noFill/>
            </a:ln>
          </p:spPr>
          <p:txBody>
            <a:bodyPr wrap="square" rtlCol="0">
              <a:spAutoFit/>
            </a:bodyPr>
            <a:lstStyle/>
            <a:p>
              <a:r>
                <a:rPr lang="en-US" sz="2400" dirty="0" smtClean="0"/>
                <a:t>“If we are going to have a nation that respects the environment and treats nature as sacred, what stories do you think we need to be telling?”</a:t>
              </a:r>
            </a:p>
            <a:p>
              <a:r>
                <a:rPr lang="en-US" dirty="0" smtClean="0"/>
                <a:t>–– David Thompson, Environmental Lawyer and Consultant</a:t>
              </a:r>
              <a:endParaRPr lang="en-US" sz="3200" dirty="0"/>
            </a:p>
          </p:txBody>
        </p:sp>
        <p:pic>
          <p:nvPicPr>
            <p:cNvPr id="6" name="Picture 2"/>
            <p:cNvPicPr>
              <a:picLocks noChangeAspect="1" noChangeArrowheads="1"/>
            </p:cNvPicPr>
            <p:nvPr/>
          </p:nvPicPr>
          <p:blipFill>
            <a:blip r:embed="rId4" cstate="print"/>
            <a:srcRect/>
            <a:stretch>
              <a:fillRect/>
            </a:stretch>
          </p:blipFill>
          <p:spPr bwMode="auto">
            <a:xfrm>
              <a:off x="7608943" y="179443"/>
              <a:ext cx="1409700" cy="1289493"/>
            </a:xfrm>
            <a:prstGeom prst="rect">
              <a:avLst/>
            </a:prstGeom>
            <a:noFill/>
            <a:ln w="9525">
              <a:noFill/>
              <a:miter lim="800000"/>
              <a:headEnd/>
              <a:tailEnd/>
            </a:ln>
          </p:spPr>
        </p:pic>
      </p:grpSp>
      <p:pic>
        <p:nvPicPr>
          <p:cNvPr id="28674" name="Picture 2"/>
          <p:cNvPicPr>
            <a:picLocks noChangeAspect="1" noChangeArrowheads="1"/>
          </p:cNvPicPr>
          <p:nvPr/>
        </p:nvPicPr>
        <p:blipFill>
          <a:blip r:embed="rId5" cstate="print"/>
          <a:srcRect l="9220" t="34722" r="9397" b="5787"/>
          <a:stretch>
            <a:fillRect/>
          </a:stretch>
        </p:blipFill>
        <p:spPr bwMode="auto">
          <a:xfrm>
            <a:off x="65461" y="1590930"/>
            <a:ext cx="9013078" cy="50465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tretch>
            <a:fillRect/>
          </a:stretch>
        </p:blipFill>
        <p:spPr bwMode="auto">
          <a:xfrm>
            <a:off x="0" y="-6607"/>
            <a:ext cx="9144000" cy="6864607"/>
          </a:xfrm>
          <a:prstGeom prst="rect">
            <a:avLst/>
          </a:prstGeom>
          <a:noFill/>
          <a:ln>
            <a:noFill/>
          </a:ln>
        </p:spPr>
      </p:pic>
      <p:grpSp>
        <p:nvGrpSpPr>
          <p:cNvPr id="11" name="Group 10"/>
          <p:cNvGrpSpPr/>
          <p:nvPr/>
        </p:nvGrpSpPr>
        <p:grpSpPr>
          <a:xfrm>
            <a:off x="0" y="0"/>
            <a:ext cx="9144000" cy="1134134"/>
            <a:chOff x="0" y="2861933"/>
            <a:chExt cx="9144000" cy="1134134"/>
          </a:xfrm>
        </p:grpSpPr>
        <p:sp>
          <p:nvSpPr>
            <p:cNvPr id="9" name="Rectangle 8"/>
            <p:cNvSpPr/>
            <p:nvPr/>
          </p:nvSpPr>
          <p:spPr>
            <a:xfrm>
              <a:off x="0" y="2861933"/>
              <a:ext cx="9144000" cy="1134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22844" y="3027798"/>
              <a:ext cx="8698313" cy="802405"/>
              <a:chOff x="222844" y="81480"/>
              <a:chExt cx="8698313" cy="802405"/>
            </a:xfrm>
          </p:grpSpPr>
          <p:sp>
            <p:nvSpPr>
              <p:cNvPr id="5" name="TextBox 4"/>
              <p:cNvSpPr txBox="1"/>
              <p:nvPr/>
            </p:nvSpPr>
            <p:spPr>
              <a:xfrm>
                <a:off x="222844" y="81480"/>
                <a:ext cx="7524467" cy="738664"/>
              </a:xfrm>
              <a:prstGeom prst="rect">
                <a:avLst/>
              </a:prstGeom>
              <a:noFill/>
              <a:ln>
                <a:noFill/>
              </a:ln>
            </p:spPr>
            <p:txBody>
              <a:bodyPr wrap="square" rtlCol="0">
                <a:spAutoFit/>
              </a:bodyPr>
              <a:lstStyle/>
              <a:p>
                <a:r>
                  <a:rPr lang="en-US" sz="2400" dirty="0" smtClean="0"/>
                  <a:t>“Everyone plays a role in how a child is brought up.” </a:t>
                </a:r>
                <a:endParaRPr lang="en-US" sz="3200" dirty="0" smtClean="0"/>
              </a:p>
              <a:p>
                <a:r>
                  <a:rPr lang="en-US" dirty="0" smtClean="0"/>
                  <a:t>–– </a:t>
                </a:r>
                <a:r>
                  <a:rPr lang="en-US" dirty="0" err="1" smtClean="0"/>
                  <a:t>Narcisse</a:t>
                </a:r>
                <a:r>
                  <a:rPr lang="en-US" dirty="0" smtClean="0"/>
                  <a:t> Blood, Kainai, Blood Tribe</a:t>
                </a:r>
                <a:endParaRPr lang="en-US" sz="3200" dirty="0"/>
              </a:p>
            </p:txBody>
          </p:sp>
          <p:pic>
            <p:nvPicPr>
              <p:cNvPr id="6" name="Picture 2"/>
              <p:cNvPicPr>
                <a:picLocks noChangeAspect="1" noChangeArrowheads="1"/>
              </p:cNvPicPr>
              <p:nvPr/>
            </p:nvPicPr>
            <p:blipFill>
              <a:blip r:embed="rId4" cstate="print"/>
              <a:srcRect/>
              <a:stretch>
                <a:fillRect/>
              </a:stretch>
            </p:blipFill>
            <p:spPr bwMode="auto">
              <a:xfrm>
                <a:off x="7970155" y="81480"/>
                <a:ext cx="951002" cy="802405"/>
              </a:xfrm>
              <a:prstGeom prst="rect">
                <a:avLst/>
              </a:prstGeom>
              <a:noFill/>
              <a:ln w="9525">
                <a:noFill/>
                <a:miter lim="800000"/>
                <a:headEnd/>
                <a:tailEnd/>
              </a:ln>
            </p:spPr>
          </p:pic>
        </p:grpSp>
      </p:grpSp>
      <p:pic>
        <p:nvPicPr>
          <p:cNvPr id="29699" name="Picture 3"/>
          <p:cNvPicPr>
            <a:picLocks noChangeAspect="1" noChangeArrowheads="1"/>
          </p:cNvPicPr>
          <p:nvPr/>
        </p:nvPicPr>
        <p:blipFill>
          <a:blip r:embed="rId5" cstate="print"/>
          <a:srcRect l="6206" t="25694" r="8333" b="4630"/>
          <a:stretch>
            <a:fillRect/>
          </a:stretch>
        </p:blipFill>
        <p:spPr bwMode="auto">
          <a:xfrm>
            <a:off x="96771" y="1134134"/>
            <a:ext cx="8950459" cy="55893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victoria.forchuk\Dropbox\FNMI\Background Images for ignition\Main Screen\Fall\fall_3.JPG"/>
          <p:cNvPicPr>
            <a:picLocks noChangeAspect="1" noChangeArrowheads="1"/>
          </p:cNvPicPr>
          <p:nvPr/>
        </p:nvPicPr>
        <p:blipFill>
          <a:blip r:embed="rId3" cstate="print"/>
          <a:srcRect l="13251" t="14814" r="30209" b="43519"/>
          <a:stretch>
            <a:fillRect/>
          </a:stretch>
        </p:blipFill>
        <p:spPr bwMode="auto">
          <a:xfrm>
            <a:off x="-35313" y="0"/>
            <a:ext cx="9179313" cy="6858000"/>
          </a:xfrm>
          <a:prstGeom prst="rect">
            <a:avLst/>
          </a:prstGeom>
          <a:noFill/>
        </p:spPr>
      </p:pic>
      <p:grpSp>
        <p:nvGrpSpPr>
          <p:cNvPr id="8" name="Group 7"/>
          <p:cNvGrpSpPr/>
          <p:nvPr/>
        </p:nvGrpSpPr>
        <p:grpSpPr>
          <a:xfrm>
            <a:off x="-10758" y="41550"/>
            <a:ext cx="9144000" cy="1160284"/>
            <a:chOff x="0" y="41550"/>
            <a:chExt cx="9144000" cy="1160284"/>
          </a:xfrm>
        </p:grpSpPr>
        <p:sp>
          <p:nvSpPr>
            <p:cNvPr id="7" name="Rectangle 6"/>
            <p:cNvSpPr/>
            <p:nvPr/>
          </p:nvSpPr>
          <p:spPr>
            <a:xfrm>
              <a:off x="0" y="41550"/>
              <a:ext cx="9144000" cy="1160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67694"/>
              <a:ext cx="7535537" cy="1107996"/>
            </a:xfrm>
            <a:prstGeom prst="rect">
              <a:avLst/>
            </a:prstGeom>
            <a:noFill/>
          </p:spPr>
          <p:txBody>
            <a:bodyPr wrap="square" rtlCol="0">
              <a:spAutoFit/>
            </a:bodyPr>
            <a:lstStyle/>
            <a:p>
              <a:r>
                <a:rPr lang="en-US" sz="2400" dirty="0" smtClean="0"/>
                <a:t>“The treaties are organic documents.  They are a living agreement.” </a:t>
              </a:r>
            </a:p>
            <a:p>
              <a:r>
                <a:rPr lang="en-US" dirty="0" smtClean="0"/>
                <a:t>–– Dr. Andrew Bear Robe, Siksika, Siksika Nation</a:t>
              </a:r>
              <a:endParaRPr lang="en-US" sz="3200" dirty="0"/>
            </a:p>
          </p:txBody>
        </p:sp>
        <p:pic>
          <p:nvPicPr>
            <p:cNvPr id="5" name="Picture 2"/>
            <p:cNvPicPr>
              <a:picLocks noChangeAspect="1" noChangeArrowheads="1"/>
            </p:cNvPicPr>
            <p:nvPr/>
          </p:nvPicPr>
          <p:blipFill>
            <a:blip r:embed="rId4" cstate="print"/>
            <a:srcRect/>
            <a:stretch>
              <a:fillRect/>
            </a:stretch>
          </p:blipFill>
          <p:spPr bwMode="auto">
            <a:xfrm>
              <a:off x="7881300" y="113796"/>
              <a:ext cx="1119252" cy="1015792"/>
            </a:xfrm>
            <a:prstGeom prst="rect">
              <a:avLst/>
            </a:prstGeom>
            <a:noFill/>
            <a:ln w="9525">
              <a:noFill/>
              <a:miter lim="800000"/>
              <a:headEnd/>
              <a:tailEnd/>
            </a:ln>
          </p:spPr>
        </p:pic>
      </p:grpSp>
      <p:pic>
        <p:nvPicPr>
          <p:cNvPr id="1026" name="Picture 2"/>
          <p:cNvPicPr>
            <a:picLocks noChangeAspect="1" noChangeArrowheads="1"/>
          </p:cNvPicPr>
          <p:nvPr/>
        </p:nvPicPr>
        <p:blipFill>
          <a:blip r:embed="rId5" cstate="print"/>
          <a:srcRect l="8333" t="25694" r="8160" b="4861"/>
          <a:stretch>
            <a:fillRect/>
          </a:stretch>
        </p:blipFill>
        <p:spPr bwMode="auto">
          <a:xfrm>
            <a:off x="77103" y="1201834"/>
            <a:ext cx="8989794" cy="56069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ter field.jpg"/>
          <p:cNvPicPr>
            <a:picLocks noChangeAspect="1"/>
          </p:cNvPicPr>
          <p:nvPr/>
        </p:nvPicPr>
        <p:blipFill>
          <a:blip r:embed="rId3" cstate="print"/>
          <a:srcRect l="21667" b="20000"/>
          <a:stretch>
            <a:fillRect/>
          </a:stretch>
        </p:blipFill>
        <p:spPr>
          <a:xfrm>
            <a:off x="-41387" y="-58616"/>
            <a:ext cx="9222153" cy="6916615"/>
          </a:xfrm>
          <a:prstGeom prst="rect">
            <a:avLst/>
          </a:prstGeom>
        </p:spPr>
      </p:pic>
      <p:grpSp>
        <p:nvGrpSpPr>
          <p:cNvPr id="8" name="Group 7"/>
          <p:cNvGrpSpPr/>
          <p:nvPr/>
        </p:nvGrpSpPr>
        <p:grpSpPr>
          <a:xfrm>
            <a:off x="-36420" y="-48009"/>
            <a:ext cx="9192824" cy="1178520"/>
            <a:chOff x="-77080" y="27297"/>
            <a:chExt cx="9144000" cy="1178520"/>
          </a:xfrm>
        </p:grpSpPr>
        <p:sp>
          <p:nvSpPr>
            <p:cNvPr id="7" name="Rectangle 6"/>
            <p:cNvSpPr/>
            <p:nvPr/>
          </p:nvSpPr>
          <p:spPr>
            <a:xfrm>
              <a:off x="-77080" y="27297"/>
              <a:ext cx="9144000" cy="1178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4" cstate="print"/>
            <a:srcRect/>
            <a:stretch>
              <a:fillRect/>
            </a:stretch>
          </p:blipFill>
          <p:spPr bwMode="auto">
            <a:xfrm>
              <a:off x="6921409" y="33658"/>
              <a:ext cx="1510876" cy="1165799"/>
            </a:xfrm>
            <a:prstGeom prst="rect">
              <a:avLst/>
            </a:prstGeom>
            <a:noFill/>
            <a:ln w="9525">
              <a:noFill/>
              <a:miter lim="800000"/>
              <a:headEnd/>
              <a:tailEnd/>
            </a:ln>
          </p:spPr>
        </p:pic>
        <p:sp>
          <p:nvSpPr>
            <p:cNvPr id="5" name="TextBox 4"/>
            <p:cNvSpPr txBox="1"/>
            <p:nvPr/>
          </p:nvSpPr>
          <p:spPr>
            <a:xfrm>
              <a:off x="438764" y="62559"/>
              <a:ext cx="6316694" cy="1107996"/>
            </a:xfrm>
            <a:prstGeom prst="rect">
              <a:avLst/>
            </a:prstGeom>
            <a:noFill/>
          </p:spPr>
          <p:txBody>
            <a:bodyPr wrap="square" rtlCol="0">
              <a:spAutoFit/>
            </a:bodyPr>
            <a:lstStyle/>
            <a:p>
              <a:r>
                <a:rPr lang="en-US" sz="2400" dirty="0" smtClean="0"/>
                <a:t>“A lot of children do not know who they are today . . . They don’t have a sense of belonging.”</a:t>
              </a:r>
            </a:p>
            <a:p>
              <a:r>
                <a:rPr lang="en-US" dirty="0" smtClean="0"/>
                <a:t>–– Sykes </a:t>
              </a:r>
              <a:r>
                <a:rPr lang="en-US" dirty="0" err="1" smtClean="0"/>
                <a:t>Powderface</a:t>
              </a:r>
              <a:r>
                <a:rPr lang="en-US" dirty="0" smtClean="0"/>
                <a:t>, </a:t>
              </a:r>
              <a:r>
                <a:rPr lang="en-US" dirty="0" err="1" smtClean="0"/>
                <a:t>Chiniki</a:t>
              </a:r>
              <a:r>
                <a:rPr lang="en-US" dirty="0" smtClean="0"/>
                <a:t> Band, </a:t>
              </a:r>
              <a:r>
                <a:rPr lang="en-US" dirty="0" err="1" smtClean="0"/>
                <a:t>Stoney</a:t>
              </a:r>
              <a:r>
                <a:rPr lang="en-US" dirty="0" smtClean="0"/>
                <a:t> </a:t>
              </a:r>
              <a:r>
                <a:rPr lang="en-US" dirty="0" err="1" smtClean="0"/>
                <a:t>Nakoda</a:t>
              </a:r>
              <a:r>
                <a:rPr lang="en-US" dirty="0" smtClean="0"/>
                <a:t> Nation</a:t>
              </a:r>
              <a:endParaRPr lang="en-US" dirty="0"/>
            </a:p>
          </p:txBody>
        </p:sp>
      </p:grpSp>
      <p:pic>
        <p:nvPicPr>
          <p:cNvPr id="31746" name="Picture 2"/>
          <p:cNvPicPr>
            <a:picLocks noChangeAspect="1" noChangeArrowheads="1"/>
          </p:cNvPicPr>
          <p:nvPr/>
        </p:nvPicPr>
        <p:blipFill>
          <a:blip r:embed="rId5" cstate="print"/>
          <a:srcRect l="6206" t="26389" r="8333" b="4167"/>
          <a:stretch>
            <a:fillRect/>
          </a:stretch>
        </p:blipFill>
        <p:spPr bwMode="auto">
          <a:xfrm>
            <a:off x="82473" y="1124150"/>
            <a:ext cx="8979054" cy="55886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l="8333" t="25463" r="8160" b="4167"/>
          <a:stretch>
            <a:fillRect/>
          </a:stretch>
        </p:blipFill>
        <p:spPr bwMode="auto">
          <a:xfrm>
            <a:off x="248685" y="1201834"/>
            <a:ext cx="8646631" cy="5464815"/>
          </a:xfrm>
          <a:prstGeom prst="rect">
            <a:avLst/>
          </a:prstGeom>
          <a:noFill/>
          <a:ln w="9525">
            <a:noFill/>
            <a:miter lim="800000"/>
            <a:headEnd/>
            <a:tailEnd/>
          </a:ln>
        </p:spPr>
      </p:pic>
      <p:sp>
        <p:nvSpPr>
          <p:cNvPr id="8" name="Rectangle 7"/>
          <p:cNvSpPr/>
          <p:nvPr/>
        </p:nvSpPr>
        <p:spPr>
          <a:xfrm>
            <a:off x="2339788" y="322729"/>
            <a:ext cx="5042647" cy="712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96035" y="322729"/>
            <a:ext cx="5486400" cy="646331"/>
          </a:xfrm>
          <a:prstGeom prst="rect">
            <a:avLst/>
          </a:prstGeom>
          <a:noFill/>
        </p:spPr>
        <p:txBody>
          <a:bodyPr wrap="square" rtlCol="0">
            <a:spAutoFit/>
          </a:bodyPr>
          <a:lstStyle/>
          <a:p>
            <a:pPr algn="ctr"/>
            <a:r>
              <a:rPr lang="en-US" sz="3600" b="1" dirty="0" smtClean="0"/>
              <a:t>The Interactive Map</a:t>
            </a:r>
            <a:endParaRPr lang="en-US" sz="36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757" y="5715000"/>
            <a:ext cx="6716487" cy="1143000"/>
          </a:xfrm>
        </p:spPr>
        <p:txBody>
          <a:bodyPr>
            <a:normAutofit/>
          </a:bodyPr>
          <a:lstStyle/>
          <a:p>
            <a:pPr algn="ctr"/>
            <a:r>
              <a:rPr lang="en-US" sz="3600" b="1" dirty="0" smtClean="0"/>
              <a:t>Topic Overview</a:t>
            </a:r>
            <a:endParaRPr lang="en-US" sz="8000" b="1"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5699760"/>
          </a:xfrm>
          <a:prstGeom prst="rect">
            <a:avLst/>
          </a:prstGeom>
        </p:spPr>
      </p:pic>
    </p:spTree>
    <p:extLst>
      <p:ext uri="{BB962C8B-B14F-4D97-AF65-F5344CB8AC3E}">
        <p14:creationId xmlns:p14="http://schemas.microsoft.com/office/powerpoint/2010/main" val="11212834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Ken.Ealey.LAN\My Documents\Dropbox\FNMI\Background Images for ignition\Main Screen\Spring\IMG_0027.jpg"/>
          <p:cNvPicPr>
            <a:picLocks noChangeAspect="1" noChangeArrowheads="1"/>
          </p:cNvPicPr>
          <p:nvPr/>
        </p:nvPicPr>
        <p:blipFill>
          <a:blip r:embed="rId3" cstate="print"/>
          <a:srcRect l="12992" r="5383" b="44400"/>
          <a:stretch>
            <a:fillRect/>
          </a:stretch>
        </p:blipFill>
        <p:spPr bwMode="auto">
          <a:xfrm>
            <a:off x="0" y="0"/>
            <a:ext cx="9144000" cy="6858001"/>
          </a:xfrm>
          <a:prstGeom prst="rect">
            <a:avLst/>
          </a:prstGeom>
          <a:noFill/>
        </p:spPr>
      </p:pic>
      <p:grpSp>
        <p:nvGrpSpPr>
          <p:cNvPr id="11" name="Group 10"/>
          <p:cNvGrpSpPr/>
          <p:nvPr/>
        </p:nvGrpSpPr>
        <p:grpSpPr>
          <a:xfrm>
            <a:off x="223239" y="0"/>
            <a:ext cx="9144000" cy="1708843"/>
            <a:chOff x="0" y="-73187"/>
            <a:chExt cx="9144000" cy="1708843"/>
          </a:xfrm>
        </p:grpSpPr>
        <p:sp>
          <p:nvSpPr>
            <p:cNvPr id="15" name="Rectangle 14"/>
            <p:cNvSpPr/>
            <p:nvPr/>
          </p:nvSpPr>
          <p:spPr>
            <a:xfrm>
              <a:off x="0" y="-73187"/>
              <a:ext cx="9144000" cy="17088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26651" y="159389"/>
              <a:ext cx="8090699" cy="1243689"/>
              <a:chOff x="526650" y="279025"/>
              <a:chExt cx="8090699" cy="1243689"/>
            </a:xfrm>
          </p:grpSpPr>
          <p:pic>
            <p:nvPicPr>
              <p:cNvPr id="8" name="Picture 2"/>
              <p:cNvPicPr>
                <a:picLocks noChangeAspect="1" noChangeArrowheads="1"/>
              </p:cNvPicPr>
              <p:nvPr/>
            </p:nvPicPr>
            <p:blipFill>
              <a:blip r:embed="rId4" cstate="email">
                <a:extLst>
                  <a:ext uri="{28A0092B-C50C-407E-A947-70E740481C1C}">
                    <a14:useLocalDpi xmlns:a14="http://schemas.microsoft.com/office/drawing/2010/main" val="0"/>
                  </a:ext>
                </a:extLst>
              </a:blip>
              <a:stretch>
                <a:fillRect/>
              </a:stretch>
            </p:blipFill>
            <p:spPr bwMode="auto">
              <a:xfrm>
                <a:off x="7027941" y="279025"/>
                <a:ext cx="1589408" cy="1243689"/>
              </a:xfrm>
              <a:prstGeom prst="rect">
                <a:avLst/>
              </a:prstGeom>
              <a:noFill/>
              <a:ln w="9525">
                <a:noFill/>
                <a:miter lim="800000"/>
                <a:headEnd/>
                <a:tailEnd/>
              </a:ln>
            </p:spPr>
          </p:pic>
          <p:sp>
            <p:nvSpPr>
              <p:cNvPr id="9" name="Rectangle 8"/>
              <p:cNvSpPr/>
              <p:nvPr/>
            </p:nvSpPr>
            <p:spPr>
              <a:xfrm>
                <a:off x="526650" y="285317"/>
                <a:ext cx="5974641" cy="1107996"/>
              </a:xfrm>
              <a:prstGeom prst="rect">
                <a:avLst/>
              </a:prstGeom>
              <a:ln>
                <a:noFill/>
              </a:ln>
            </p:spPr>
            <p:txBody>
              <a:bodyPr wrap="square">
                <a:spAutoFit/>
              </a:bodyPr>
              <a:lstStyle/>
              <a:p>
                <a:r>
                  <a:rPr lang="en-US" sz="2400" dirty="0" smtClean="0"/>
                  <a:t>“All things are connected; all of life has purpose.” </a:t>
                </a:r>
              </a:p>
              <a:p>
                <a:r>
                  <a:rPr lang="en-US" dirty="0" smtClean="0"/>
                  <a:t>–– Wilton </a:t>
                </a:r>
                <a:r>
                  <a:rPr lang="en-US" dirty="0" err="1" smtClean="0"/>
                  <a:t>Goodstriker</a:t>
                </a:r>
                <a:r>
                  <a:rPr lang="en-US" dirty="0" smtClean="0"/>
                  <a:t>, Kainai, Blood Tribe</a:t>
                </a:r>
                <a:endParaRPr lang="en-US" dirty="0"/>
              </a:p>
            </p:txBody>
          </p:sp>
        </p:grpSp>
      </p:grpSp>
      <p:pic>
        <p:nvPicPr>
          <p:cNvPr id="20483" name="Picture 3"/>
          <p:cNvPicPr>
            <a:picLocks noChangeAspect="1" noChangeArrowheads="1"/>
          </p:cNvPicPr>
          <p:nvPr/>
        </p:nvPicPr>
        <p:blipFill>
          <a:blip r:embed="rId5" cstate="print"/>
          <a:srcRect t="11458" b="11458"/>
          <a:stretch>
            <a:fillRect/>
          </a:stretch>
        </p:blipFill>
        <p:spPr bwMode="auto">
          <a:xfrm>
            <a:off x="223239" y="1739967"/>
            <a:ext cx="8751426" cy="50594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tretch>
            <a:fillRect/>
          </a:stretch>
        </p:blipFill>
        <p:spPr bwMode="auto">
          <a:xfrm>
            <a:off x="0" y="-54423"/>
            <a:ext cx="9144000" cy="6944697"/>
          </a:xfrm>
          <a:prstGeom prst="rect">
            <a:avLst/>
          </a:prstGeom>
          <a:noFill/>
          <a:ln>
            <a:noFill/>
          </a:ln>
        </p:spPr>
      </p:pic>
      <p:grpSp>
        <p:nvGrpSpPr>
          <p:cNvPr id="12" name="Group 11"/>
          <p:cNvGrpSpPr/>
          <p:nvPr/>
        </p:nvGrpSpPr>
        <p:grpSpPr>
          <a:xfrm>
            <a:off x="-21430" y="-54423"/>
            <a:ext cx="9158286" cy="1368124"/>
            <a:chOff x="-21430" y="23772"/>
            <a:chExt cx="9158286" cy="1557404"/>
          </a:xfrm>
        </p:grpSpPr>
        <p:sp>
          <p:nvSpPr>
            <p:cNvPr id="7" name="Rectangle 6"/>
            <p:cNvSpPr/>
            <p:nvPr/>
          </p:nvSpPr>
          <p:spPr>
            <a:xfrm>
              <a:off x="-21430" y="23772"/>
              <a:ext cx="9158286" cy="15574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95439" y="189280"/>
              <a:ext cx="8153123" cy="1178844"/>
              <a:chOff x="495439" y="167"/>
              <a:chExt cx="8153123" cy="1178844"/>
            </a:xfrm>
          </p:grpSpPr>
          <p:sp>
            <p:nvSpPr>
              <p:cNvPr id="4" name="TextBox 3"/>
              <p:cNvSpPr txBox="1"/>
              <p:nvPr/>
            </p:nvSpPr>
            <p:spPr>
              <a:xfrm>
                <a:off x="495439" y="189480"/>
                <a:ext cx="6405562" cy="840858"/>
              </a:xfrm>
              <a:prstGeom prst="rect">
                <a:avLst/>
              </a:prstGeom>
              <a:noFill/>
            </p:spPr>
            <p:txBody>
              <a:bodyPr wrap="square" rtlCol="0">
                <a:spAutoFit/>
              </a:bodyPr>
              <a:lstStyle/>
              <a:p>
                <a:r>
                  <a:rPr lang="en-US" sz="2400" dirty="0" smtClean="0"/>
                  <a:t>“Our stories connect us back to the land.”</a:t>
                </a:r>
              </a:p>
              <a:p>
                <a:r>
                  <a:rPr lang="en-US" dirty="0" smtClean="0"/>
                  <a:t>–– Billy Joe Lubicon, Woodland Cree, Lubicon Lake Nation</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7396440" y="167"/>
                <a:ext cx="1252122" cy="1178844"/>
              </a:xfrm>
              <a:prstGeom prst="rect">
                <a:avLst/>
              </a:prstGeom>
              <a:noFill/>
              <a:ln w="9525">
                <a:noFill/>
                <a:miter lim="800000"/>
                <a:headEnd/>
                <a:tailEnd/>
              </a:ln>
            </p:spPr>
          </p:pic>
        </p:grpSp>
      </p:grpSp>
      <p:pic>
        <p:nvPicPr>
          <p:cNvPr id="21506" name="Picture 2"/>
          <p:cNvPicPr>
            <a:picLocks noChangeAspect="1" noChangeArrowheads="1"/>
          </p:cNvPicPr>
          <p:nvPr/>
        </p:nvPicPr>
        <p:blipFill>
          <a:blip r:embed="rId5" cstate="print"/>
          <a:srcRect/>
          <a:stretch>
            <a:fillRect/>
          </a:stretch>
        </p:blipFill>
        <p:spPr bwMode="auto">
          <a:xfrm>
            <a:off x="4557713" y="3414713"/>
            <a:ext cx="28575" cy="28575"/>
          </a:xfrm>
          <a:prstGeom prst="rect">
            <a:avLst/>
          </a:prstGeom>
          <a:noFill/>
          <a:ln w="9525">
            <a:noFill/>
            <a:miter lim="800000"/>
            <a:headEnd/>
            <a:tailEnd/>
          </a:ln>
        </p:spPr>
      </p:pic>
      <p:pic>
        <p:nvPicPr>
          <p:cNvPr id="21507" name="Picture 3"/>
          <p:cNvPicPr>
            <a:picLocks noChangeAspect="1" noChangeArrowheads="1"/>
          </p:cNvPicPr>
          <p:nvPr/>
        </p:nvPicPr>
        <p:blipFill>
          <a:blip r:embed="rId6" cstate="print"/>
          <a:srcRect/>
          <a:stretch>
            <a:fillRect/>
          </a:stretch>
        </p:blipFill>
        <p:spPr bwMode="auto">
          <a:xfrm>
            <a:off x="886090" y="1277773"/>
            <a:ext cx="7371820" cy="55288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victoria.forchuk\Dropbox\FNMI\Background Images for ignition\Main Screen\Fall\fall_3.JPG"/>
          <p:cNvPicPr>
            <a:picLocks noChangeAspect="1" noChangeArrowheads="1"/>
          </p:cNvPicPr>
          <p:nvPr/>
        </p:nvPicPr>
        <p:blipFill>
          <a:blip r:embed="rId3" cstate="print"/>
          <a:srcRect l="13251" t="14814" r="30209" b="43519"/>
          <a:stretch>
            <a:fillRect/>
          </a:stretch>
        </p:blipFill>
        <p:spPr bwMode="auto">
          <a:xfrm>
            <a:off x="0" y="0"/>
            <a:ext cx="9179313" cy="6858000"/>
          </a:xfrm>
          <a:prstGeom prst="rect">
            <a:avLst/>
          </a:prstGeom>
          <a:noFill/>
        </p:spPr>
      </p:pic>
      <p:grpSp>
        <p:nvGrpSpPr>
          <p:cNvPr id="10" name="Group 9"/>
          <p:cNvGrpSpPr/>
          <p:nvPr/>
        </p:nvGrpSpPr>
        <p:grpSpPr>
          <a:xfrm>
            <a:off x="0" y="0"/>
            <a:ext cx="9179313" cy="1858927"/>
            <a:chOff x="59937" y="0"/>
            <a:chExt cx="9119376" cy="1858927"/>
          </a:xfrm>
        </p:grpSpPr>
        <p:sp>
          <p:nvSpPr>
            <p:cNvPr id="8" name="Rectangle 7"/>
            <p:cNvSpPr/>
            <p:nvPr/>
          </p:nvSpPr>
          <p:spPr>
            <a:xfrm>
              <a:off x="59937" y="0"/>
              <a:ext cx="9119376" cy="18589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2046" y="199111"/>
              <a:ext cx="6589756" cy="1107996"/>
            </a:xfrm>
            <a:prstGeom prst="rect">
              <a:avLst/>
            </a:prstGeom>
            <a:noFill/>
          </p:spPr>
          <p:txBody>
            <a:bodyPr wrap="square" rtlCol="0">
              <a:spAutoFit/>
            </a:bodyPr>
            <a:lstStyle/>
            <a:p>
              <a:r>
                <a:rPr lang="en-US" sz="2400" dirty="0" smtClean="0"/>
                <a:t>“It doesn’t have a specific age . . . there are different meanings to us for Elders.”</a:t>
              </a:r>
            </a:p>
            <a:p>
              <a:r>
                <a:rPr lang="en-US" dirty="0" smtClean="0"/>
                <a:t>––  Theresa Strawberry, </a:t>
              </a:r>
              <a:r>
                <a:rPr lang="en-US" dirty="0" err="1" smtClean="0"/>
                <a:t>Saulteaux</a:t>
              </a:r>
              <a:r>
                <a:rPr lang="en-US" dirty="0" smtClean="0"/>
                <a:t>, </a:t>
              </a:r>
              <a:r>
                <a:rPr lang="en-US" dirty="0" err="1" smtClean="0"/>
                <a:t>O’Chiese</a:t>
              </a:r>
              <a:r>
                <a:rPr lang="en-US" dirty="0" smtClean="0"/>
                <a:t> First Nation</a:t>
              </a:r>
              <a:endParaRPr lang="en-US" sz="3200" dirty="0"/>
            </a:p>
          </p:txBody>
        </p:sp>
        <p:pic>
          <p:nvPicPr>
            <p:cNvPr id="5" name="Picture 2"/>
            <p:cNvPicPr>
              <a:picLocks noChangeAspect="1" noChangeArrowheads="1"/>
            </p:cNvPicPr>
            <p:nvPr/>
          </p:nvPicPr>
          <p:blipFill>
            <a:blip r:embed="rId4" cstate="print"/>
            <a:srcRect/>
            <a:stretch>
              <a:fillRect/>
            </a:stretch>
          </p:blipFill>
          <p:spPr bwMode="auto">
            <a:xfrm>
              <a:off x="7253848" y="196245"/>
              <a:ext cx="1558107" cy="1452282"/>
            </a:xfrm>
            <a:prstGeom prst="rect">
              <a:avLst/>
            </a:prstGeom>
            <a:noFill/>
            <a:ln w="9525">
              <a:noFill/>
              <a:miter lim="800000"/>
              <a:headEnd/>
              <a:tailEnd/>
            </a:ln>
          </p:spPr>
        </p:pic>
      </p:grpSp>
      <p:pic>
        <p:nvPicPr>
          <p:cNvPr id="2" name="Picture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7820" y="1862741"/>
            <a:ext cx="8755380" cy="469392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ter field.jpg"/>
          <p:cNvPicPr>
            <a:picLocks noChangeAspect="1"/>
          </p:cNvPicPr>
          <p:nvPr/>
        </p:nvPicPr>
        <p:blipFill>
          <a:blip r:embed="rId3" cstate="print"/>
          <a:srcRect l="21667" b="20000"/>
          <a:stretch>
            <a:fillRect/>
          </a:stretch>
        </p:blipFill>
        <p:spPr>
          <a:xfrm>
            <a:off x="0" y="2405"/>
            <a:ext cx="9144000" cy="6858000"/>
          </a:xfrm>
          <a:prstGeom prst="rect">
            <a:avLst/>
          </a:prstGeom>
        </p:spPr>
      </p:pic>
      <p:grpSp>
        <p:nvGrpSpPr>
          <p:cNvPr id="15" name="Group 14"/>
          <p:cNvGrpSpPr/>
          <p:nvPr/>
        </p:nvGrpSpPr>
        <p:grpSpPr>
          <a:xfrm>
            <a:off x="-12764" y="-115433"/>
            <a:ext cx="9146159" cy="1866102"/>
            <a:chOff x="-12764" y="-115433"/>
            <a:chExt cx="9146159" cy="1866102"/>
          </a:xfrm>
        </p:grpSpPr>
        <p:sp>
          <p:nvSpPr>
            <p:cNvPr id="12" name="Rectangle 11"/>
            <p:cNvSpPr/>
            <p:nvPr/>
          </p:nvSpPr>
          <p:spPr>
            <a:xfrm>
              <a:off x="-10605" y="-115433"/>
              <a:ext cx="9144000" cy="18661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4" cstate="print"/>
            <a:srcRect/>
            <a:stretch>
              <a:fillRect/>
            </a:stretch>
          </p:blipFill>
          <p:spPr bwMode="auto">
            <a:xfrm>
              <a:off x="7302877" y="53055"/>
              <a:ext cx="1807150" cy="1529127"/>
            </a:xfrm>
            <a:prstGeom prst="rect">
              <a:avLst/>
            </a:prstGeom>
            <a:noFill/>
            <a:ln w="9525">
              <a:noFill/>
              <a:miter lim="800000"/>
              <a:headEnd/>
              <a:tailEnd/>
            </a:ln>
          </p:spPr>
        </p:pic>
        <p:sp>
          <p:nvSpPr>
            <p:cNvPr id="5" name="TextBox 4"/>
            <p:cNvSpPr txBox="1"/>
            <p:nvPr/>
          </p:nvSpPr>
          <p:spPr>
            <a:xfrm>
              <a:off x="-12764" y="-105711"/>
              <a:ext cx="7305037" cy="1846659"/>
            </a:xfrm>
            <a:prstGeom prst="rect">
              <a:avLst/>
            </a:prstGeom>
            <a:noFill/>
          </p:spPr>
          <p:txBody>
            <a:bodyPr wrap="square" rtlCol="0">
              <a:spAutoFit/>
            </a:bodyPr>
            <a:lstStyle/>
            <a:p>
              <a:r>
                <a:rPr lang="en-US" sz="2400" dirty="0" smtClean="0"/>
                <a:t>“How your culture fits in with you is really when you start discovering your true true identity, your complete identity.  And everyone has a different story to tell and art is another way of telling that story.”  </a:t>
              </a:r>
            </a:p>
            <a:p>
              <a:r>
                <a:rPr lang="en-US" dirty="0" smtClean="0"/>
                <a:t>–– Christa Chapman, Teacher</a:t>
              </a:r>
              <a:endParaRPr lang="en-US" dirty="0"/>
            </a:p>
          </p:txBody>
        </p:sp>
      </p:grpSp>
      <p:pic>
        <p:nvPicPr>
          <p:cNvPr id="23554" name="Picture 2"/>
          <p:cNvPicPr>
            <a:picLocks noChangeAspect="1" noChangeArrowheads="1"/>
          </p:cNvPicPr>
          <p:nvPr/>
        </p:nvPicPr>
        <p:blipFill>
          <a:blip r:embed="rId5" cstate="print"/>
          <a:srcRect/>
          <a:stretch>
            <a:fillRect/>
          </a:stretch>
        </p:blipFill>
        <p:spPr bwMode="auto">
          <a:xfrm>
            <a:off x="5042782" y="1893347"/>
            <a:ext cx="4067245" cy="3050434"/>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l="10565" t="18581" r="53646" b="13657"/>
          <a:stretch>
            <a:fillRect/>
          </a:stretch>
        </p:blipFill>
        <p:spPr bwMode="auto">
          <a:xfrm>
            <a:off x="2933694" y="2932930"/>
            <a:ext cx="2724981" cy="3869490"/>
          </a:xfrm>
          <a:prstGeom prst="rect">
            <a:avLst/>
          </a:prstGeom>
          <a:noFill/>
          <a:ln w="9525">
            <a:noFill/>
            <a:miter lim="800000"/>
            <a:headEnd/>
            <a:tailEnd/>
          </a:ln>
        </p:spPr>
      </p:pic>
      <p:pic>
        <p:nvPicPr>
          <p:cNvPr id="23555" name="Picture 3"/>
          <p:cNvPicPr>
            <a:picLocks noChangeAspect="1" noChangeArrowheads="1"/>
          </p:cNvPicPr>
          <p:nvPr/>
        </p:nvPicPr>
        <p:blipFill>
          <a:blip r:embed="rId7" cstate="print"/>
          <a:srcRect l="48438" t="26914" b="18403"/>
          <a:stretch>
            <a:fillRect/>
          </a:stretch>
        </p:blipFill>
        <p:spPr bwMode="auto">
          <a:xfrm>
            <a:off x="5658675" y="4666702"/>
            <a:ext cx="2687369" cy="2137508"/>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l="31944" r="8333"/>
          <a:stretch>
            <a:fillRect/>
          </a:stretch>
        </p:blipFill>
        <p:spPr bwMode="auto">
          <a:xfrm>
            <a:off x="37677" y="2535220"/>
            <a:ext cx="3397956"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Ken.Ealey.LAN\My Documents\Dropbox\FNMI\Background Images for ignition\Main Screen\Spring\IMG_0027.jpg"/>
          <p:cNvPicPr>
            <a:picLocks noChangeAspect="1" noChangeArrowheads="1"/>
          </p:cNvPicPr>
          <p:nvPr/>
        </p:nvPicPr>
        <p:blipFill>
          <a:blip r:embed="rId3" cstate="print"/>
          <a:srcRect l="12992" r="5383" b="44400"/>
          <a:stretch>
            <a:fillRect/>
          </a:stretch>
        </p:blipFill>
        <p:spPr bwMode="auto">
          <a:xfrm>
            <a:off x="9528" y="-1"/>
            <a:ext cx="9144000" cy="6858001"/>
          </a:xfrm>
          <a:prstGeom prst="rect">
            <a:avLst/>
          </a:prstGeom>
          <a:noFill/>
        </p:spPr>
      </p:pic>
      <p:grpSp>
        <p:nvGrpSpPr>
          <p:cNvPr id="11" name="Group 10"/>
          <p:cNvGrpSpPr/>
          <p:nvPr/>
        </p:nvGrpSpPr>
        <p:grpSpPr>
          <a:xfrm>
            <a:off x="0" y="0"/>
            <a:ext cx="9153528" cy="1938992"/>
            <a:chOff x="0" y="0"/>
            <a:chExt cx="9153528" cy="1938992"/>
          </a:xfrm>
        </p:grpSpPr>
        <p:sp>
          <p:nvSpPr>
            <p:cNvPr id="8" name="Rectangle 7"/>
            <p:cNvSpPr/>
            <p:nvPr/>
          </p:nvSpPr>
          <p:spPr>
            <a:xfrm>
              <a:off x="9528" y="30051"/>
              <a:ext cx="9144000" cy="19089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7731700" cy="1938992"/>
            </a:xfrm>
            <a:prstGeom prst="rect">
              <a:avLst/>
            </a:prstGeom>
          </p:spPr>
          <p:txBody>
            <a:bodyPr wrap="square">
              <a:spAutoFit/>
            </a:bodyPr>
            <a:lstStyle/>
            <a:p>
              <a:r>
                <a:rPr lang="en-US" sz="2400" dirty="0" smtClean="0"/>
                <a:t>“When you go someplace and the land doesn’t do anything for you, in other words you can’t remember the songs, can’t remember the stories and so on. It’s almost as though your mother has cut ties with you…That’s when you have an ID problem.”</a:t>
              </a:r>
              <a:r>
                <a:rPr lang="en-US" dirty="0" smtClean="0"/>
                <a:t>–– Leroy Little Bear</a:t>
              </a:r>
              <a:endParaRPr lang="en-US" dirty="0"/>
            </a:p>
          </p:txBody>
        </p:sp>
        <p:pic>
          <p:nvPicPr>
            <p:cNvPr id="7" name="Picture 2"/>
            <p:cNvPicPr>
              <a:picLocks noChangeAspect="1" noChangeArrowheads="1"/>
            </p:cNvPicPr>
            <p:nvPr/>
          </p:nvPicPr>
          <p:blipFill>
            <a:blip r:embed="rId4" cstate="print"/>
            <a:srcRect/>
            <a:stretch>
              <a:fillRect/>
            </a:stretch>
          </p:blipFill>
          <p:spPr bwMode="auto">
            <a:xfrm>
              <a:off x="7603870" y="431614"/>
              <a:ext cx="1530602" cy="1075765"/>
            </a:xfrm>
            <a:prstGeom prst="rect">
              <a:avLst/>
            </a:prstGeom>
            <a:noFill/>
            <a:ln w="9525">
              <a:noFill/>
              <a:miter lim="800000"/>
              <a:headEnd/>
              <a:tailEnd/>
            </a:ln>
          </p:spPr>
        </p:pic>
      </p:grpSp>
      <p:pic>
        <p:nvPicPr>
          <p:cNvPr id="2050" name="Picture 2"/>
          <p:cNvPicPr>
            <a:picLocks noChangeAspect="1" noChangeArrowheads="1"/>
          </p:cNvPicPr>
          <p:nvPr/>
        </p:nvPicPr>
        <p:blipFill>
          <a:blip r:embed="rId5" cstate="print"/>
          <a:srcRect t="18316" b="10880"/>
          <a:stretch>
            <a:fillRect/>
          </a:stretch>
        </p:blipFill>
        <p:spPr bwMode="auto">
          <a:xfrm>
            <a:off x="161928" y="1983629"/>
            <a:ext cx="8810622" cy="4678693"/>
          </a:xfrm>
          <a:prstGeom prst="rect">
            <a:avLst/>
          </a:prstGeom>
          <a:noFill/>
          <a:ln w="9525">
            <a:noFill/>
            <a:miter lim="800000"/>
            <a:headEnd/>
            <a:tailEnd/>
          </a:ln>
        </p:spPr>
      </p:pic>
      <p:sp>
        <p:nvSpPr>
          <p:cNvPr id="5" name="TextBox 4"/>
          <p:cNvSpPr txBox="1"/>
          <p:nvPr/>
        </p:nvSpPr>
        <p:spPr>
          <a:xfrm>
            <a:off x="3863077" y="5750004"/>
            <a:ext cx="4700424" cy="1107996"/>
          </a:xfrm>
          <a:prstGeom prst="rect">
            <a:avLst/>
          </a:prstGeom>
          <a:noFill/>
        </p:spPr>
        <p:txBody>
          <a:bodyPr wrap="square" rtlCol="0">
            <a:spAutoFit/>
          </a:bodyPr>
          <a:lstStyle/>
          <a:p>
            <a:r>
              <a:rPr lang="en-US" sz="2400" dirty="0" smtClean="0">
                <a:solidFill>
                  <a:schemeClr val="bg1"/>
                </a:solidFill>
              </a:rPr>
              <a:t>“We will never get lost on our own land.”</a:t>
            </a:r>
            <a:r>
              <a:rPr lang="en-US" dirty="0" smtClean="0">
                <a:solidFill>
                  <a:schemeClr val="bg1"/>
                </a:solidFill>
              </a:rPr>
              <a:t>Patrick Eagle Plume</a:t>
            </a:r>
          </a:p>
          <a:p>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tretch>
            <a:fillRect/>
          </a:stretch>
        </p:blipFill>
        <p:spPr bwMode="auto">
          <a:xfrm>
            <a:off x="1" y="0"/>
            <a:ext cx="9144000" cy="6864607"/>
          </a:xfrm>
          <a:prstGeom prst="rect">
            <a:avLst/>
          </a:prstGeom>
          <a:noFill/>
          <a:ln>
            <a:noFill/>
          </a:ln>
        </p:spPr>
      </p:pic>
      <p:grpSp>
        <p:nvGrpSpPr>
          <p:cNvPr id="8" name="Group 7"/>
          <p:cNvGrpSpPr/>
          <p:nvPr/>
        </p:nvGrpSpPr>
        <p:grpSpPr>
          <a:xfrm>
            <a:off x="1" y="-30359"/>
            <a:ext cx="9143999" cy="1556267"/>
            <a:chOff x="1" y="-30359"/>
            <a:chExt cx="9143999" cy="1556267"/>
          </a:xfrm>
        </p:grpSpPr>
        <p:sp>
          <p:nvSpPr>
            <p:cNvPr id="7" name="Rectangle 6"/>
            <p:cNvSpPr/>
            <p:nvPr/>
          </p:nvSpPr>
          <p:spPr>
            <a:xfrm>
              <a:off x="1" y="-30359"/>
              <a:ext cx="9143999" cy="15562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3025" y="116421"/>
              <a:ext cx="6303980" cy="1384995"/>
            </a:xfrm>
            <a:prstGeom prst="rect">
              <a:avLst/>
            </a:prstGeom>
            <a:noFill/>
          </p:spPr>
          <p:txBody>
            <a:bodyPr wrap="square" rtlCol="0">
              <a:spAutoFit/>
            </a:bodyPr>
            <a:lstStyle/>
            <a:p>
              <a:r>
                <a:rPr lang="en-US" sz="2400" dirty="0" smtClean="0"/>
                <a:t>“Aboriginal tradition views the community, and thus the education system, as a living process.” </a:t>
              </a:r>
            </a:p>
            <a:p>
              <a:r>
                <a:rPr lang="en-US" dirty="0" smtClean="0"/>
                <a:t>–– Our Words, Our Ways: Teaching First Nations, Métis and Inuit Learners</a:t>
              </a:r>
              <a:endParaRPr lang="en-US" sz="3200" dirty="0"/>
            </a:p>
          </p:txBody>
        </p:sp>
        <p:pic>
          <p:nvPicPr>
            <p:cNvPr id="5" name="Picture 2"/>
            <p:cNvPicPr>
              <a:picLocks noChangeAspect="1" noChangeArrowheads="1"/>
            </p:cNvPicPr>
            <p:nvPr/>
          </p:nvPicPr>
          <p:blipFill>
            <a:blip r:embed="rId4" cstate="print"/>
            <a:srcRect/>
            <a:stretch>
              <a:fillRect/>
            </a:stretch>
          </p:blipFill>
          <p:spPr bwMode="auto">
            <a:xfrm>
              <a:off x="7358230" y="24909"/>
              <a:ext cx="1402743" cy="1291020"/>
            </a:xfrm>
            <a:prstGeom prst="rect">
              <a:avLst/>
            </a:prstGeom>
            <a:noFill/>
            <a:ln w="9525">
              <a:noFill/>
              <a:miter lim="800000"/>
              <a:headEnd/>
              <a:tailEnd/>
            </a:ln>
          </p:spPr>
        </p:pic>
      </p:grpSp>
      <p:pic>
        <p:nvPicPr>
          <p:cNvPr id="25602" name="Picture 2"/>
          <p:cNvPicPr>
            <a:picLocks noChangeAspect="1" noChangeArrowheads="1"/>
          </p:cNvPicPr>
          <p:nvPr/>
        </p:nvPicPr>
        <p:blipFill>
          <a:blip r:embed="rId5" cstate="print"/>
          <a:srcRect l="9043" t="43056" r="9574" b="5787"/>
          <a:stretch>
            <a:fillRect/>
          </a:stretch>
        </p:blipFill>
        <p:spPr bwMode="auto">
          <a:xfrm>
            <a:off x="82062" y="1525908"/>
            <a:ext cx="8979876" cy="50900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victoria.forchuk\Dropbox\FNMI\Background Images for ignition\Main Screen\Fall\fall_3.JPG"/>
          <p:cNvPicPr>
            <a:picLocks noChangeAspect="1" noChangeArrowheads="1"/>
          </p:cNvPicPr>
          <p:nvPr/>
        </p:nvPicPr>
        <p:blipFill>
          <a:blip r:embed="rId3" cstate="print"/>
          <a:srcRect l="13251" t="14814" r="30209" b="43519"/>
          <a:stretch>
            <a:fillRect/>
          </a:stretch>
        </p:blipFill>
        <p:spPr bwMode="auto">
          <a:xfrm>
            <a:off x="-35313" y="17384"/>
            <a:ext cx="9179313" cy="6858000"/>
          </a:xfrm>
          <a:prstGeom prst="rect">
            <a:avLst/>
          </a:prstGeom>
          <a:noFill/>
        </p:spPr>
      </p:pic>
      <p:pic>
        <p:nvPicPr>
          <p:cNvPr id="26626" name="Picture 2"/>
          <p:cNvPicPr>
            <a:picLocks noChangeAspect="1" noChangeArrowheads="1"/>
          </p:cNvPicPr>
          <p:nvPr/>
        </p:nvPicPr>
        <p:blipFill>
          <a:blip r:embed="rId4" cstate="print"/>
          <a:srcRect l="6915" t="25694" r="9929" b="6019"/>
          <a:stretch>
            <a:fillRect/>
          </a:stretch>
        </p:blipFill>
        <p:spPr bwMode="auto">
          <a:xfrm>
            <a:off x="193638" y="1219579"/>
            <a:ext cx="8756724" cy="5507960"/>
          </a:xfrm>
          <a:prstGeom prst="rect">
            <a:avLst/>
          </a:prstGeom>
          <a:noFill/>
          <a:ln w="9525">
            <a:noFill/>
            <a:miter lim="800000"/>
            <a:headEnd/>
            <a:tailEnd/>
          </a:ln>
        </p:spPr>
      </p:pic>
      <p:grpSp>
        <p:nvGrpSpPr>
          <p:cNvPr id="8" name="Group 7"/>
          <p:cNvGrpSpPr/>
          <p:nvPr/>
        </p:nvGrpSpPr>
        <p:grpSpPr>
          <a:xfrm>
            <a:off x="-24555" y="8692"/>
            <a:ext cx="9179313" cy="1241260"/>
            <a:chOff x="-24555" y="8692"/>
            <a:chExt cx="9179313" cy="1241260"/>
          </a:xfrm>
        </p:grpSpPr>
        <p:sp>
          <p:nvSpPr>
            <p:cNvPr id="7" name="Rectangle 6"/>
            <p:cNvSpPr/>
            <p:nvPr/>
          </p:nvSpPr>
          <p:spPr>
            <a:xfrm>
              <a:off x="-24555" y="8692"/>
              <a:ext cx="9179313" cy="12412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5804" y="259990"/>
              <a:ext cx="6952480" cy="738664"/>
            </a:xfrm>
            <a:prstGeom prst="rect">
              <a:avLst/>
            </a:prstGeom>
            <a:noFill/>
          </p:spPr>
          <p:txBody>
            <a:bodyPr wrap="square" rtlCol="0">
              <a:spAutoFit/>
            </a:bodyPr>
            <a:lstStyle/>
            <a:p>
              <a:r>
                <a:rPr lang="en-US" sz="2400" dirty="0" smtClean="0"/>
                <a:t>“A lot of our worldview comes from our language.”</a:t>
              </a:r>
            </a:p>
            <a:p>
              <a:r>
                <a:rPr lang="en-US" dirty="0" smtClean="0"/>
                <a:t>–– Wilton </a:t>
              </a:r>
              <a:r>
                <a:rPr lang="en-US" dirty="0" err="1" smtClean="0"/>
                <a:t>Goodstriker</a:t>
              </a:r>
              <a:r>
                <a:rPr lang="en-US" dirty="0" smtClean="0"/>
                <a:t>, Kainai, Blood Tribe</a:t>
              </a:r>
              <a:endParaRPr lang="en-US" dirty="0"/>
            </a:p>
          </p:txBody>
        </p:sp>
        <p:pic>
          <p:nvPicPr>
            <p:cNvPr id="5" name="Picture 2"/>
            <p:cNvPicPr>
              <a:picLocks noChangeAspect="1" noChangeArrowheads="1"/>
            </p:cNvPicPr>
            <p:nvPr/>
          </p:nvPicPr>
          <p:blipFill>
            <a:blip r:embed="rId5" cstate="print"/>
            <a:srcRect/>
            <a:stretch>
              <a:fillRect/>
            </a:stretch>
          </p:blipFill>
          <p:spPr bwMode="auto">
            <a:xfrm>
              <a:off x="7684088" y="68949"/>
              <a:ext cx="1094109" cy="112074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5123</TotalTime>
  <Words>1927</Words>
  <Application>Microsoft Office PowerPoint</Application>
  <PresentationFormat>On-screen Show (4:3)</PresentationFormat>
  <Paragraphs>181</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Walking Together First Nations, Métis and Inuit Perspectives in Curriculum</vt:lpstr>
      <vt:lpstr>Topic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Walking Together Digital Resource</dc:title>
  <dc:creator>Rbighead</dc:creator>
  <cp:lastModifiedBy>Nancy Ristoff</cp:lastModifiedBy>
  <cp:revision>556</cp:revision>
  <dcterms:created xsi:type="dcterms:W3CDTF">2011-11-11T00:16:56Z</dcterms:created>
  <dcterms:modified xsi:type="dcterms:W3CDTF">2016-06-27T17:38:22Z</dcterms:modified>
</cp:coreProperties>
</file>